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1"/>
  </p:notesMasterIdLst>
  <p:sldIdLst>
    <p:sldId id="258" r:id="rId3"/>
    <p:sldId id="479" r:id="rId4"/>
    <p:sldId id="490" r:id="rId5"/>
    <p:sldId id="260" r:id="rId6"/>
    <p:sldId id="480" r:id="rId7"/>
    <p:sldId id="264" r:id="rId8"/>
    <p:sldId id="319" r:id="rId9"/>
    <p:sldId id="486" r:id="rId10"/>
    <p:sldId id="302" r:id="rId11"/>
    <p:sldId id="303" r:id="rId12"/>
    <p:sldId id="265" r:id="rId13"/>
    <p:sldId id="266" r:id="rId14"/>
    <p:sldId id="484" r:id="rId15"/>
    <p:sldId id="483" r:id="rId16"/>
    <p:sldId id="263" r:id="rId17"/>
    <p:sldId id="267" r:id="rId18"/>
    <p:sldId id="482" r:id="rId19"/>
    <p:sldId id="489" r:id="rId20"/>
    <p:sldId id="269" r:id="rId21"/>
    <p:sldId id="270" r:id="rId22"/>
    <p:sldId id="488" r:id="rId23"/>
    <p:sldId id="487" r:id="rId24"/>
    <p:sldId id="272" r:id="rId25"/>
    <p:sldId id="273" r:id="rId26"/>
    <p:sldId id="274" r:id="rId27"/>
    <p:sldId id="491" r:id="rId28"/>
    <p:sldId id="492" r:id="rId29"/>
    <p:sldId id="493" r:id="rId30"/>
    <p:sldId id="278" r:id="rId31"/>
    <p:sldId id="279" r:id="rId32"/>
    <p:sldId id="280" r:id="rId33"/>
    <p:sldId id="494" r:id="rId34"/>
    <p:sldId id="281" r:id="rId35"/>
    <p:sldId id="282" r:id="rId36"/>
    <p:sldId id="283" r:id="rId37"/>
    <p:sldId id="284" r:id="rId38"/>
    <p:sldId id="286" r:id="rId39"/>
    <p:sldId id="288" r:id="rId40"/>
    <p:sldId id="502" r:id="rId41"/>
    <p:sldId id="289" r:id="rId42"/>
    <p:sldId id="495" r:id="rId43"/>
    <p:sldId id="276" r:id="rId44"/>
    <p:sldId id="290" r:id="rId45"/>
    <p:sldId id="496" r:id="rId46"/>
    <p:sldId id="292" r:id="rId47"/>
    <p:sldId id="293" r:id="rId48"/>
    <p:sldId id="294" r:id="rId49"/>
    <p:sldId id="295" r:id="rId50"/>
    <p:sldId id="497" r:id="rId51"/>
    <p:sldId id="296" r:id="rId52"/>
    <p:sldId id="297" r:id="rId53"/>
    <p:sldId id="298" r:id="rId54"/>
    <p:sldId id="299" r:id="rId55"/>
    <p:sldId id="300" r:id="rId56"/>
    <p:sldId id="301" r:id="rId57"/>
    <p:sldId id="500" r:id="rId58"/>
    <p:sldId id="501" r:id="rId59"/>
    <p:sldId id="49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5238" autoAdjust="0"/>
  </p:normalViewPr>
  <p:slideViewPr>
    <p:cSldViewPr>
      <p:cViewPr varScale="1">
        <p:scale>
          <a:sx n="92" d="100"/>
          <a:sy n="92" d="100"/>
        </p:scale>
        <p:origin x="11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1B6BF-0054-4A4D-8930-E541907004A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43C2D-4B1F-4007-8785-5B32193E8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9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3C2D-4B1F-4007-8785-5B32193E8C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5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599"/>
          </a:xfrm>
        </p:spPr>
        <p:txBody>
          <a:bodyPr anchor="b"/>
          <a:lstStyle>
            <a:lvl1pPr algn="ctr">
              <a:defRPr sz="34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91"/>
            </a:lvl1pPr>
            <a:lvl2pPr marL="264973" indent="0" algn="ctr">
              <a:buNone/>
              <a:defRPr sz="1159"/>
            </a:lvl2pPr>
            <a:lvl3pPr marL="529946" indent="0" algn="ctr">
              <a:buNone/>
              <a:defRPr sz="1043"/>
            </a:lvl3pPr>
            <a:lvl4pPr marL="794919" indent="0" algn="ctr">
              <a:buNone/>
              <a:defRPr sz="927"/>
            </a:lvl4pPr>
            <a:lvl5pPr marL="1059892" indent="0" algn="ctr">
              <a:buNone/>
              <a:defRPr sz="927"/>
            </a:lvl5pPr>
            <a:lvl6pPr marL="1324864" indent="0" algn="ctr">
              <a:buNone/>
              <a:defRPr sz="927"/>
            </a:lvl6pPr>
            <a:lvl7pPr marL="1589838" indent="0" algn="ctr">
              <a:buNone/>
              <a:defRPr sz="927"/>
            </a:lvl7pPr>
            <a:lvl8pPr marL="1854811" indent="0" algn="ctr">
              <a:buNone/>
              <a:defRPr sz="927"/>
            </a:lvl8pPr>
            <a:lvl9pPr marL="2119783" indent="0" algn="ctr">
              <a:buNone/>
              <a:defRPr sz="9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8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1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4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3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96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0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06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9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34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391">
                <a:solidFill>
                  <a:schemeClr val="tx1"/>
                </a:solidFill>
              </a:defRPr>
            </a:lvl1pPr>
            <a:lvl2pPr marL="264973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2pPr>
            <a:lvl3pPr marL="529946" indent="0">
              <a:buNone/>
              <a:defRPr sz="1043">
                <a:solidFill>
                  <a:schemeClr val="tx1">
                    <a:tint val="75000"/>
                  </a:schemeClr>
                </a:solidFill>
              </a:defRPr>
            </a:lvl3pPr>
            <a:lvl4pPr marL="794919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4pPr>
            <a:lvl5pPr marL="1059892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5pPr>
            <a:lvl6pPr marL="1324864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6pPr>
            <a:lvl7pPr marL="1589838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7pPr>
            <a:lvl8pPr marL="1854811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8pPr>
            <a:lvl9pPr marL="2119783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6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73" indent="0">
              <a:buNone/>
              <a:defRPr sz="1159" b="1"/>
            </a:lvl2pPr>
            <a:lvl3pPr marL="529946" indent="0">
              <a:buNone/>
              <a:defRPr sz="1043" b="1"/>
            </a:lvl3pPr>
            <a:lvl4pPr marL="794919" indent="0">
              <a:buNone/>
              <a:defRPr sz="927" b="1"/>
            </a:lvl4pPr>
            <a:lvl5pPr marL="1059892" indent="0">
              <a:buNone/>
              <a:defRPr sz="927" b="1"/>
            </a:lvl5pPr>
            <a:lvl6pPr marL="1324864" indent="0">
              <a:buNone/>
              <a:defRPr sz="927" b="1"/>
            </a:lvl6pPr>
            <a:lvl7pPr marL="1589838" indent="0">
              <a:buNone/>
              <a:defRPr sz="927" b="1"/>
            </a:lvl7pPr>
            <a:lvl8pPr marL="1854811" indent="0">
              <a:buNone/>
              <a:defRPr sz="927" b="1"/>
            </a:lvl8pPr>
            <a:lvl9pPr marL="2119783" indent="0">
              <a:buNone/>
              <a:defRPr sz="9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73" indent="0">
              <a:buNone/>
              <a:defRPr sz="1159" b="1"/>
            </a:lvl2pPr>
            <a:lvl3pPr marL="529946" indent="0">
              <a:buNone/>
              <a:defRPr sz="1043" b="1"/>
            </a:lvl3pPr>
            <a:lvl4pPr marL="794919" indent="0">
              <a:buNone/>
              <a:defRPr sz="927" b="1"/>
            </a:lvl4pPr>
            <a:lvl5pPr marL="1059892" indent="0">
              <a:buNone/>
              <a:defRPr sz="927" b="1"/>
            </a:lvl5pPr>
            <a:lvl6pPr marL="1324864" indent="0">
              <a:buNone/>
              <a:defRPr sz="927" b="1"/>
            </a:lvl6pPr>
            <a:lvl7pPr marL="1589838" indent="0">
              <a:buNone/>
              <a:defRPr sz="927" b="1"/>
            </a:lvl7pPr>
            <a:lvl8pPr marL="1854811" indent="0">
              <a:buNone/>
              <a:defRPr sz="927" b="1"/>
            </a:lvl8pPr>
            <a:lvl9pPr marL="2119783" indent="0">
              <a:buNone/>
              <a:defRPr sz="9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18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8"/>
            <a:ext cx="4629151" cy="4873624"/>
          </a:xfrm>
        </p:spPr>
        <p:txBody>
          <a:bodyPr/>
          <a:lstStyle>
            <a:lvl1pPr>
              <a:defRPr sz="1855"/>
            </a:lvl1pPr>
            <a:lvl2pPr>
              <a:defRPr sz="1623"/>
            </a:lvl2pPr>
            <a:lvl3pPr>
              <a:defRPr sz="1391"/>
            </a:lvl3pPr>
            <a:lvl4pPr>
              <a:defRPr sz="1159"/>
            </a:lvl4pPr>
            <a:lvl5pPr>
              <a:defRPr sz="1159"/>
            </a:lvl5pPr>
            <a:lvl6pPr>
              <a:defRPr sz="1159"/>
            </a:lvl6pPr>
            <a:lvl7pPr>
              <a:defRPr sz="1159"/>
            </a:lvl7pPr>
            <a:lvl8pPr>
              <a:defRPr sz="1159"/>
            </a:lvl8pPr>
            <a:lvl9pPr>
              <a:defRPr sz="115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73" indent="0">
              <a:buNone/>
              <a:defRPr sz="812"/>
            </a:lvl2pPr>
            <a:lvl3pPr marL="529946" indent="0">
              <a:buNone/>
              <a:defRPr sz="695"/>
            </a:lvl3pPr>
            <a:lvl4pPr marL="794919" indent="0">
              <a:buNone/>
              <a:defRPr sz="580"/>
            </a:lvl4pPr>
            <a:lvl5pPr marL="1059892" indent="0">
              <a:buNone/>
              <a:defRPr sz="580"/>
            </a:lvl5pPr>
            <a:lvl6pPr marL="1324864" indent="0">
              <a:buNone/>
              <a:defRPr sz="580"/>
            </a:lvl6pPr>
            <a:lvl7pPr marL="1589838" indent="0">
              <a:buNone/>
              <a:defRPr sz="580"/>
            </a:lvl7pPr>
            <a:lvl8pPr marL="1854811" indent="0">
              <a:buNone/>
              <a:defRPr sz="580"/>
            </a:lvl8pPr>
            <a:lvl9pPr marL="2119783" indent="0">
              <a:buNone/>
              <a:defRPr sz="5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9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18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8"/>
            <a:ext cx="4629151" cy="4873624"/>
          </a:xfrm>
        </p:spPr>
        <p:txBody>
          <a:bodyPr anchor="t"/>
          <a:lstStyle>
            <a:lvl1pPr marL="0" indent="0">
              <a:buNone/>
              <a:defRPr sz="1855"/>
            </a:lvl1pPr>
            <a:lvl2pPr marL="264973" indent="0">
              <a:buNone/>
              <a:defRPr sz="1623"/>
            </a:lvl2pPr>
            <a:lvl3pPr marL="529946" indent="0">
              <a:buNone/>
              <a:defRPr sz="1391"/>
            </a:lvl3pPr>
            <a:lvl4pPr marL="794919" indent="0">
              <a:buNone/>
              <a:defRPr sz="1159"/>
            </a:lvl4pPr>
            <a:lvl5pPr marL="1059892" indent="0">
              <a:buNone/>
              <a:defRPr sz="1159"/>
            </a:lvl5pPr>
            <a:lvl6pPr marL="1324864" indent="0">
              <a:buNone/>
              <a:defRPr sz="1159"/>
            </a:lvl6pPr>
            <a:lvl7pPr marL="1589838" indent="0">
              <a:buNone/>
              <a:defRPr sz="1159"/>
            </a:lvl7pPr>
            <a:lvl8pPr marL="1854811" indent="0">
              <a:buNone/>
              <a:defRPr sz="1159"/>
            </a:lvl8pPr>
            <a:lvl9pPr marL="2119783" indent="0">
              <a:buNone/>
              <a:defRPr sz="115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73" indent="0">
              <a:buNone/>
              <a:defRPr sz="812"/>
            </a:lvl2pPr>
            <a:lvl3pPr marL="529946" indent="0">
              <a:buNone/>
              <a:defRPr sz="695"/>
            </a:lvl3pPr>
            <a:lvl4pPr marL="794919" indent="0">
              <a:buNone/>
              <a:defRPr sz="580"/>
            </a:lvl4pPr>
            <a:lvl5pPr marL="1059892" indent="0">
              <a:buNone/>
              <a:defRPr sz="580"/>
            </a:lvl5pPr>
            <a:lvl6pPr marL="1324864" indent="0">
              <a:buNone/>
              <a:defRPr sz="580"/>
            </a:lvl6pPr>
            <a:lvl7pPr marL="1589838" indent="0">
              <a:buNone/>
              <a:defRPr sz="580"/>
            </a:lvl7pPr>
            <a:lvl8pPr marL="1854811" indent="0">
              <a:buNone/>
              <a:defRPr sz="580"/>
            </a:lvl8pPr>
            <a:lvl9pPr marL="2119783" indent="0">
              <a:buNone/>
              <a:defRPr sz="5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4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29E4-F475-4D5D-98F2-8A9689F8E3D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E835-032B-4B6E-9C4B-0EEE496C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29946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486" indent="-132486" algn="l" defTabSz="529946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1pPr>
      <a:lvl2pPr marL="397459" indent="-132486" algn="l" defTabSz="529946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662433" indent="-132486" algn="l" defTabSz="529946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3pPr>
      <a:lvl4pPr marL="927405" indent="-132486" algn="l" defTabSz="529946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192378" indent="-132486" algn="l" defTabSz="529946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457352" indent="-132486" algn="l" defTabSz="529946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722324" indent="-132486" algn="l" defTabSz="529946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987297" indent="-132486" algn="l" defTabSz="529946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252270" indent="-132486" algn="l" defTabSz="529946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946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1pPr>
      <a:lvl2pPr marL="264973" algn="l" defTabSz="529946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2pPr>
      <a:lvl3pPr marL="529946" algn="l" defTabSz="529946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3pPr>
      <a:lvl4pPr marL="794919" algn="l" defTabSz="529946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059892" algn="l" defTabSz="529946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324864" algn="l" defTabSz="529946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589838" algn="l" defTabSz="529946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854811" algn="l" defTabSz="529946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119783" algn="l" defTabSz="529946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A1DE-C79D-43F8-A560-1E646A39D9DD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EDBF-0D0C-4D10-A527-F2EC0F37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neuron/latest/neuron_en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yz8-eAs1I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ix_X-9t7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4364036"/>
          </a:xfrm>
        </p:spPr>
        <p:txBody>
          <a:bodyPr>
            <a:normAutofit/>
          </a:bodyPr>
          <a:lstStyle/>
          <a:p>
            <a:r>
              <a:rPr lang="en-US" sz="11500" dirty="0">
                <a:latin typeface="KG Inimitable Original" panose="02000000000000000000" pitchFamily="2" charset="0"/>
              </a:rPr>
              <a:t>Nervous system</a:t>
            </a:r>
            <a:br>
              <a:rPr lang="en-US" sz="11500" dirty="0">
                <a:latin typeface="KG Inimitable Original" panose="02000000000000000000" pitchFamily="2" charset="0"/>
              </a:rPr>
            </a:br>
            <a:r>
              <a:rPr lang="en-US" sz="3200" dirty="0">
                <a:latin typeface="KG Inimitable Original" panose="02000000000000000000" pitchFamily="2" charset="0"/>
              </a:rPr>
              <a:t>For Notes</a:t>
            </a:r>
            <a:endParaRPr lang="en-US" sz="11500" dirty="0">
              <a:latin typeface="KG Inimitable Original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818D0-4065-4A44-8DE4-70CAE7D92080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92407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A27A6-D171-4438-84A4-02DE9E7C4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90B3CC31-FF75-4416-9134-A537E8B98CC4}"/>
              </a:ext>
            </a:extLst>
          </p:cNvPr>
          <p:cNvSpPr/>
          <p:nvPr/>
        </p:nvSpPr>
        <p:spPr bwMode="grayWhite">
          <a:xfrm rot="19112676">
            <a:off x="3860608" y="1639902"/>
            <a:ext cx="533722" cy="20703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53D4254-A76E-43F1-B7C7-DC96C485E0F8}"/>
              </a:ext>
            </a:extLst>
          </p:cNvPr>
          <p:cNvSpPr/>
          <p:nvPr/>
        </p:nvSpPr>
        <p:spPr>
          <a:xfrm>
            <a:off x="3995998" y="284743"/>
            <a:ext cx="3571116" cy="12255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5C267F-3FE4-4AEC-9006-4B67F73F6C5F}"/>
              </a:ext>
            </a:extLst>
          </p:cNvPr>
          <p:cNvSpPr/>
          <p:nvPr/>
        </p:nvSpPr>
        <p:spPr>
          <a:xfrm>
            <a:off x="5732689" y="2000292"/>
            <a:ext cx="2647288" cy="12255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12A33A9-6C6A-432A-A3AA-493D4958523D}"/>
              </a:ext>
            </a:extLst>
          </p:cNvPr>
          <p:cNvSpPr/>
          <p:nvPr/>
        </p:nvSpPr>
        <p:spPr>
          <a:xfrm>
            <a:off x="5732689" y="3581401"/>
            <a:ext cx="1328286" cy="30573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03D720A-4E6D-4F2A-8872-08CC6A6E3D3A}"/>
              </a:ext>
            </a:extLst>
          </p:cNvPr>
          <p:cNvSpPr/>
          <p:nvPr/>
        </p:nvSpPr>
        <p:spPr>
          <a:xfrm>
            <a:off x="7239000" y="3581400"/>
            <a:ext cx="1328286" cy="305731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6F20DF8-3A6C-4563-8523-1929C09A4CD2}"/>
              </a:ext>
            </a:extLst>
          </p:cNvPr>
          <p:cNvSpPr/>
          <p:nvPr/>
        </p:nvSpPr>
        <p:spPr>
          <a:xfrm>
            <a:off x="2155588" y="3904761"/>
            <a:ext cx="2502522" cy="12255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90557E0-DF71-439B-8B5C-6FB297FBA236}"/>
              </a:ext>
            </a:extLst>
          </p:cNvPr>
          <p:cNvSpPr/>
          <p:nvPr/>
        </p:nvSpPr>
        <p:spPr>
          <a:xfrm>
            <a:off x="2155588" y="5331378"/>
            <a:ext cx="2502522" cy="12255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9F62CAA4-4C6D-47A3-B030-A0CF455C602E}"/>
              </a:ext>
            </a:extLst>
          </p:cNvPr>
          <p:cNvSpPr/>
          <p:nvPr/>
        </p:nvSpPr>
        <p:spPr bwMode="grayWhite">
          <a:xfrm rot="3523846" flipV="1">
            <a:off x="6442029" y="1648629"/>
            <a:ext cx="545519" cy="244853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093C11D-BE92-4FEF-B539-D2C727F1AE34}"/>
              </a:ext>
            </a:extLst>
          </p:cNvPr>
          <p:cNvSpPr/>
          <p:nvPr/>
        </p:nvSpPr>
        <p:spPr bwMode="grayWhite">
          <a:xfrm rot="5400000" flipV="1">
            <a:off x="6237618" y="3269577"/>
            <a:ext cx="318428" cy="34541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741BC4A6-71A7-44EA-A960-CB1F8371E85A}"/>
              </a:ext>
            </a:extLst>
          </p:cNvPr>
          <p:cNvSpPr/>
          <p:nvPr/>
        </p:nvSpPr>
        <p:spPr bwMode="grayWhite">
          <a:xfrm rot="5400000" flipV="1">
            <a:off x="7845023" y="3245606"/>
            <a:ext cx="318428" cy="34541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ECA5D72-E93D-4F78-A564-0737E8040EE6}"/>
              </a:ext>
            </a:extLst>
          </p:cNvPr>
          <p:cNvSpPr/>
          <p:nvPr/>
        </p:nvSpPr>
        <p:spPr bwMode="grayWhite">
          <a:xfrm rot="10800000" flipV="1">
            <a:off x="4714538" y="4433828"/>
            <a:ext cx="954402" cy="34509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360386E-189E-4FBE-BAE9-A8299F2AA37A}"/>
              </a:ext>
            </a:extLst>
          </p:cNvPr>
          <p:cNvSpPr/>
          <p:nvPr/>
        </p:nvSpPr>
        <p:spPr bwMode="grayWhite">
          <a:xfrm rot="10800000" flipV="1">
            <a:off x="4701750" y="5771595"/>
            <a:ext cx="954402" cy="34509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3619AA-2538-45B9-B1DD-9C6C2FB4D87F}"/>
              </a:ext>
            </a:extLst>
          </p:cNvPr>
          <p:cNvSpPr txBox="1"/>
          <p:nvPr/>
        </p:nvSpPr>
        <p:spPr>
          <a:xfrm>
            <a:off x="4127469" y="373929"/>
            <a:ext cx="3382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Peripheral Nervous System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(PNS), comprised of all nerves not in brain or spinal cord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FEDBC2-A64C-4FC4-91CC-A6BDED40ABD4}"/>
              </a:ext>
            </a:extLst>
          </p:cNvPr>
          <p:cNvSpPr txBox="1"/>
          <p:nvPr/>
        </p:nvSpPr>
        <p:spPr>
          <a:xfrm>
            <a:off x="5803943" y="2046619"/>
            <a:ext cx="2742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Motor (Efferent) Division-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sends impulses from the CNS to the muscles and glands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C3BB86-7DB7-4AA9-8E08-D175705F552E}"/>
              </a:ext>
            </a:extLst>
          </p:cNvPr>
          <p:cNvSpPr txBox="1"/>
          <p:nvPr/>
        </p:nvSpPr>
        <p:spPr>
          <a:xfrm>
            <a:off x="5718905" y="3662324"/>
            <a:ext cx="137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Autonomic Nervous System-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involuntary muscle control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772FDB-8F2F-42F2-B48E-72C105C41C08}"/>
              </a:ext>
            </a:extLst>
          </p:cNvPr>
          <p:cNvSpPr txBox="1"/>
          <p:nvPr/>
        </p:nvSpPr>
        <p:spPr>
          <a:xfrm>
            <a:off x="7227115" y="3640698"/>
            <a:ext cx="1319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Somatic Nervous System-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voluntary muscle control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5D83E4-5F35-4B78-B306-4DA40B6FA45D}"/>
              </a:ext>
            </a:extLst>
          </p:cNvPr>
          <p:cNvSpPr txBox="1"/>
          <p:nvPr/>
        </p:nvSpPr>
        <p:spPr>
          <a:xfrm>
            <a:off x="2239080" y="3983012"/>
            <a:ext cx="241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Sympathetic Division-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in emergency situations (“fight or flight”)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A39456-D2F6-48E4-9B84-245A95B2BAA5}"/>
              </a:ext>
            </a:extLst>
          </p:cNvPr>
          <p:cNvSpPr txBox="1"/>
          <p:nvPr/>
        </p:nvSpPr>
        <p:spPr>
          <a:xfrm>
            <a:off x="2210661" y="5282424"/>
            <a:ext cx="2523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Parasympathetic Division-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reduces sympathetic response and provides resting functions such as digestion and urination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EA63FD7-95E8-4FE2-BA10-900EEA59BFB6}"/>
              </a:ext>
            </a:extLst>
          </p:cNvPr>
          <p:cNvSpPr/>
          <p:nvPr/>
        </p:nvSpPr>
        <p:spPr>
          <a:xfrm>
            <a:off x="1954397" y="1937885"/>
            <a:ext cx="2647288" cy="12255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D90769-801B-4FE2-92FC-B126047C6D95}"/>
              </a:ext>
            </a:extLst>
          </p:cNvPr>
          <p:cNvSpPr txBox="1"/>
          <p:nvPr/>
        </p:nvSpPr>
        <p:spPr>
          <a:xfrm>
            <a:off x="1939103" y="2028161"/>
            <a:ext cx="274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Sensory (Afferent) Division-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sends impulses from the senses to the CNS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2185A4-3644-4DEC-A571-318CF1095A6A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295381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43891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nerve impulse 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is an electrical signal that travels along the neuron.</a:t>
            </a:r>
          </a:p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sodium-potassium pump 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(transport of ions that requires energy) creates an electrical potential along the neuron in which the cell is negatively charged and the environment is positively charged. This is called the 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resting potential.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26626" name="Picture 2" descr="File:Scheme sodium-potassium pump-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10" y="4343400"/>
            <a:ext cx="5438775" cy="244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3FD534-497F-49F3-87A3-0BBE93629BEC}"/>
              </a:ext>
            </a:extLst>
          </p:cNvPr>
          <p:cNvSpPr/>
          <p:nvPr/>
        </p:nvSpPr>
        <p:spPr>
          <a:xfrm>
            <a:off x="0" y="109828"/>
            <a:ext cx="3962400" cy="9376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9D10C6-7C3C-4A9C-BC82-3B4BBD5C1036}"/>
              </a:ext>
            </a:extLst>
          </p:cNvPr>
          <p:cNvSpPr txBox="1">
            <a:spLocks/>
          </p:cNvSpPr>
          <p:nvPr/>
        </p:nvSpPr>
        <p:spPr>
          <a:xfrm>
            <a:off x="246072" y="307948"/>
            <a:ext cx="356392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Second Chances Solid" panose="02000000000000000000" pitchFamily="2" charset="0"/>
              </a:rPr>
              <a:t>Nerve Impulses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C29C4-BA2F-4B6E-8F80-06841A3FE74A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501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602"/>
            <a:ext cx="8077200" cy="484632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When the neuron is stimulated, either by the environment or another neuron, sodium rushes into the neuron and quickly reverses the charges.  This is called the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action potential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This process quickly moves down the length of the neuron.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As the impulse passes, sodium again is pumped out and the resting potential returns.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27650" name="Picture 2" descr="File:Propagation influx nerveux axone myélinisé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b="15880"/>
          <a:stretch/>
        </p:blipFill>
        <p:spPr bwMode="auto">
          <a:xfrm>
            <a:off x="2049877" y="4669020"/>
            <a:ext cx="4282155" cy="21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6E0944-6EFD-4A51-96BC-FF45ED2507DA}"/>
              </a:ext>
            </a:extLst>
          </p:cNvPr>
          <p:cNvSpPr/>
          <p:nvPr/>
        </p:nvSpPr>
        <p:spPr>
          <a:xfrm>
            <a:off x="0" y="109828"/>
            <a:ext cx="3962400" cy="9376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1131EB-BA69-4AAD-B9E4-D05F901E7140}"/>
              </a:ext>
            </a:extLst>
          </p:cNvPr>
          <p:cNvSpPr txBox="1">
            <a:spLocks/>
          </p:cNvSpPr>
          <p:nvPr/>
        </p:nvSpPr>
        <p:spPr>
          <a:xfrm>
            <a:off x="246072" y="307948"/>
            <a:ext cx="356392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Second Chances Solid" panose="02000000000000000000" pitchFamily="2" charset="0"/>
              </a:rPr>
              <a:t>Nerve Impulses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E9EFA-9684-4151-8A6B-09CC19067D93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40972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38A9B-93BE-48D8-B70D-A95A6EB5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8" y="55417"/>
            <a:ext cx="6161116" cy="61611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6" y="1593098"/>
            <a:ext cx="5562600" cy="4922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Watch the process at work by clicking on this </a:t>
            </a:r>
            <a:r>
              <a:rPr lang="en-US" sz="5400" dirty="0">
                <a:solidFill>
                  <a:schemeClr val="bg1"/>
                </a:solidFill>
                <a:hlinkClick r:id="rId3"/>
              </a:rPr>
              <a:t>video link</a:t>
            </a:r>
            <a:r>
              <a:rPr lang="en-US" sz="5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46E77-3180-4AB3-A908-67F08681D53C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16912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>
            <a:extLst>
              <a:ext uri="{FF2B5EF4-FFF2-40B4-BE49-F238E27FC236}">
                <a16:creationId xmlns:a16="http://schemas.microsoft.com/office/drawing/2014/main" id="{90FE61D9-ED91-4F62-904B-8E0B314322C8}"/>
              </a:ext>
            </a:extLst>
          </p:cNvPr>
          <p:cNvSpPr/>
          <p:nvPr/>
        </p:nvSpPr>
        <p:spPr>
          <a:xfrm>
            <a:off x="340350" y="194660"/>
            <a:ext cx="8457736" cy="646868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D1DEE2-862E-40FD-B964-50D4971C96A7}"/>
              </a:ext>
            </a:extLst>
          </p:cNvPr>
          <p:cNvGrpSpPr/>
          <p:nvPr/>
        </p:nvGrpSpPr>
        <p:grpSpPr>
          <a:xfrm>
            <a:off x="695506" y="2548449"/>
            <a:ext cx="5298173" cy="3850496"/>
            <a:chOff x="639774" y="2371134"/>
            <a:chExt cx="6428866" cy="488100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8F7BE-83D2-43B3-8630-72E99F63303B}"/>
                </a:ext>
              </a:extLst>
            </p:cNvPr>
            <p:cNvGrpSpPr/>
            <p:nvPr/>
          </p:nvGrpSpPr>
          <p:grpSpPr>
            <a:xfrm>
              <a:off x="639774" y="2371134"/>
              <a:ext cx="6428866" cy="4881004"/>
              <a:chOff x="475464" y="2150417"/>
              <a:chExt cx="4284124" cy="355039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176B3B5-39F8-43DF-940F-4D24B39A7307}"/>
                  </a:ext>
                </a:extLst>
              </p:cNvPr>
              <p:cNvGrpSpPr/>
              <p:nvPr/>
            </p:nvGrpSpPr>
            <p:grpSpPr>
              <a:xfrm>
                <a:off x="475464" y="2150417"/>
                <a:ext cx="4284124" cy="3550394"/>
                <a:chOff x="475464" y="2150417"/>
                <a:chExt cx="4284124" cy="3550394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250243F9-E501-4AEC-8C04-9466D8A8C23C}"/>
                    </a:ext>
                  </a:extLst>
                </p:cNvPr>
                <p:cNvCxnSpPr/>
                <p:nvPr/>
              </p:nvCxnSpPr>
              <p:spPr>
                <a:xfrm>
                  <a:off x="1147730" y="2150417"/>
                  <a:ext cx="0" cy="355039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9D433B06-9450-4EA7-8543-C4C986A03B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47730" y="5700811"/>
                  <a:ext cx="357562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84406FF-1E2E-4300-B3C9-0CB286A059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47730" y="4762237"/>
                  <a:ext cx="357562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4AEBB9E6-53D1-4CFA-A096-89A283FA0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47730" y="4762237"/>
                  <a:ext cx="111619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3714F9F-F2A3-4D0A-8D85-467EF85595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47730" y="4460590"/>
                  <a:ext cx="1191873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5E77CF5-7F8C-4C06-AB69-AEDD8617111C}"/>
                    </a:ext>
                  </a:extLst>
                </p:cNvPr>
                <p:cNvSpPr/>
                <p:nvPr/>
              </p:nvSpPr>
              <p:spPr>
                <a:xfrm>
                  <a:off x="2263928" y="2712693"/>
                  <a:ext cx="2495660" cy="2768309"/>
                </a:xfrm>
                <a:custGeom>
                  <a:avLst/>
                  <a:gdLst>
                    <a:gd name="connsiteX0" fmla="*/ 0 w 2495660"/>
                    <a:gd name="connsiteY0" fmla="*/ 2067412 h 2768309"/>
                    <a:gd name="connsiteX1" fmla="*/ 239636 w 2495660"/>
                    <a:gd name="connsiteY1" fmla="*/ 1228686 h 2768309"/>
                    <a:gd name="connsiteX2" fmla="*/ 561253 w 2495660"/>
                    <a:gd name="connsiteY2" fmla="*/ 11588 h 2768309"/>
                    <a:gd name="connsiteX3" fmla="*/ 920706 w 2495660"/>
                    <a:gd name="connsiteY3" fmla="*/ 2010656 h 2768309"/>
                    <a:gd name="connsiteX4" fmla="*/ 1349529 w 2495660"/>
                    <a:gd name="connsiteY4" fmla="*/ 2767401 h 2768309"/>
                    <a:gd name="connsiteX5" fmla="*/ 1936006 w 2495660"/>
                    <a:gd name="connsiteY5" fmla="*/ 2162005 h 2768309"/>
                    <a:gd name="connsiteX6" fmla="*/ 2440502 w 2495660"/>
                    <a:gd name="connsiteY6" fmla="*/ 2029575 h 2768309"/>
                    <a:gd name="connsiteX7" fmla="*/ 2459421 w 2495660"/>
                    <a:gd name="connsiteY7" fmla="*/ 2029575 h 276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95660" h="2768309">
                      <a:moveTo>
                        <a:pt x="0" y="2067412"/>
                      </a:moveTo>
                      <a:cubicBezTo>
                        <a:pt x="73047" y="1819367"/>
                        <a:pt x="146094" y="1571323"/>
                        <a:pt x="239636" y="1228686"/>
                      </a:cubicBezTo>
                      <a:cubicBezTo>
                        <a:pt x="333178" y="886049"/>
                        <a:pt x="447741" y="-118740"/>
                        <a:pt x="561253" y="11588"/>
                      </a:cubicBezTo>
                      <a:cubicBezTo>
                        <a:pt x="674765" y="141916"/>
                        <a:pt x="789327" y="1551354"/>
                        <a:pt x="920706" y="2010656"/>
                      </a:cubicBezTo>
                      <a:cubicBezTo>
                        <a:pt x="1052085" y="2469958"/>
                        <a:pt x="1180312" y="2742176"/>
                        <a:pt x="1349529" y="2767401"/>
                      </a:cubicBezTo>
                      <a:cubicBezTo>
                        <a:pt x="1518746" y="2792626"/>
                        <a:pt x="1754177" y="2284976"/>
                        <a:pt x="1936006" y="2162005"/>
                      </a:cubicBezTo>
                      <a:cubicBezTo>
                        <a:pt x="2117835" y="2039034"/>
                        <a:pt x="2353266" y="2051647"/>
                        <a:pt x="2440502" y="2029575"/>
                      </a:cubicBezTo>
                      <a:cubicBezTo>
                        <a:pt x="2527738" y="2007503"/>
                        <a:pt x="2493579" y="2018539"/>
                        <a:pt x="2459421" y="2029575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03433">
                    <a:defRPr/>
                  </a:pPr>
                  <a:endParaRPr lang="en-US" sz="1588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F0136FE-5EEF-49EE-9698-E1886360C4B2}"/>
                    </a:ext>
                  </a:extLst>
                </p:cNvPr>
                <p:cNvSpPr/>
                <p:nvPr/>
              </p:nvSpPr>
              <p:spPr>
                <a:xfrm>
                  <a:off x="2263928" y="4622340"/>
                  <a:ext cx="441435" cy="145152"/>
                </a:xfrm>
                <a:custGeom>
                  <a:avLst/>
                  <a:gdLst>
                    <a:gd name="connsiteX0" fmla="*/ 0 w 441435"/>
                    <a:gd name="connsiteY0" fmla="*/ 145152 h 145152"/>
                    <a:gd name="connsiteX1" fmla="*/ 151349 w 441435"/>
                    <a:gd name="connsiteY1" fmla="*/ 110 h 145152"/>
                    <a:gd name="connsiteX2" fmla="*/ 441435 w 441435"/>
                    <a:gd name="connsiteY2" fmla="*/ 126234 h 14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1435" h="145152">
                      <a:moveTo>
                        <a:pt x="0" y="145152"/>
                      </a:moveTo>
                      <a:cubicBezTo>
                        <a:pt x="38888" y="74207"/>
                        <a:pt x="77777" y="3263"/>
                        <a:pt x="151349" y="110"/>
                      </a:cubicBezTo>
                      <a:cubicBezTo>
                        <a:pt x="224921" y="-3043"/>
                        <a:pt x="333178" y="61595"/>
                        <a:pt x="441435" y="126234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03433">
                    <a:defRPr/>
                  </a:pPr>
                  <a:endParaRPr lang="en-US" sz="1588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A894EDC-D67B-4F3C-80A6-7BCBBE640D35}"/>
                    </a:ext>
                  </a:extLst>
                </p:cNvPr>
                <p:cNvSpPr/>
                <p:nvPr/>
              </p:nvSpPr>
              <p:spPr>
                <a:xfrm>
                  <a:off x="2263928" y="4685321"/>
                  <a:ext cx="334229" cy="88478"/>
                </a:xfrm>
                <a:custGeom>
                  <a:avLst/>
                  <a:gdLst>
                    <a:gd name="connsiteX0" fmla="*/ 0 w 334229"/>
                    <a:gd name="connsiteY0" fmla="*/ 88478 h 88478"/>
                    <a:gd name="connsiteX1" fmla="*/ 157655 w 334229"/>
                    <a:gd name="connsiteY1" fmla="*/ 191 h 88478"/>
                    <a:gd name="connsiteX2" fmla="*/ 334229 w 334229"/>
                    <a:gd name="connsiteY2" fmla="*/ 69559 h 88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4229" h="88478">
                      <a:moveTo>
                        <a:pt x="0" y="88478"/>
                      </a:moveTo>
                      <a:cubicBezTo>
                        <a:pt x="50975" y="45911"/>
                        <a:pt x="101950" y="3344"/>
                        <a:pt x="157655" y="191"/>
                      </a:cubicBezTo>
                      <a:cubicBezTo>
                        <a:pt x="213360" y="-2962"/>
                        <a:pt x="273794" y="33298"/>
                        <a:pt x="334229" y="69559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03433">
                    <a:defRPr/>
                  </a:pPr>
                  <a:endParaRPr lang="en-US" sz="1588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8DD06B4-2EAE-4386-98D2-7B8A1EA4FC2F}"/>
                    </a:ext>
                  </a:extLst>
                </p:cNvPr>
                <p:cNvSpPr txBox="1"/>
                <p:nvPr/>
              </p:nvSpPr>
              <p:spPr>
                <a:xfrm rot="16200000">
                  <a:off x="-434526" y="3981463"/>
                  <a:ext cx="2048318" cy="228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03433">
                    <a:defRPr/>
                  </a:pPr>
                  <a:r>
                    <a:rPr lang="en-US" sz="1235" dirty="0">
                      <a:solidFill>
                        <a:prstClr val="black"/>
                      </a:solidFill>
                      <a:latin typeface="Calibri" panose="020F0502020204030204"/>
                    </a:rPr>
                    <a:t>Membrane Voltage (mV)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539F9FC-6772-456E-A59E-03328D5A3270}"/>
                    </a:ext>
                  </a:extLst>
                </p:cNvPr>
                <p:cNvSpPr txBox="1"/>
                <p:nvPr/>
              </p:nvSpPr>
              <p:spPr>
                <a:xfrm>
                  <a:off x="652694" y="2581826"/>
                  <a:ext cx="1090972" cy="260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03433">
                    <a:defRPr/>
                  </a:pPr>
                  <a:r>
                    <a:rPr lang="en-US" sz="1235" dirty="0">
                      <a:solidFill>
                        <a:prstClr val="black"/>
                      </a:solidFill>
                      <a:latin typeface="Calibri" panose="020F0502020204030204"/>
                    </a:rPr>
                    <a:t>+40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BFCFF31-25B3-401F-88F0-FDB998B3DEF8}"/>
                    </a:ext>
                  </a:extLst>
                </p:cNvPr>
                <p:cNvSpPr txBox="1"/>
                <p:nvPr/>
              </p:nvSpPr>
              <p:spPr>
                <a:xfrm>
                  <a:off x="845032" y="3605556"/>
                  <a:ext cx="964237" cy="260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03433">
                    <a:defRPr/>
                  </a:pPr>
                  <a:r>
                    <a:rPr lang="en-US" sz="1235" dirty="0">
                      <a:solidFill>
                        <a:prstClr val="black"/>
                      </a:solidFill>
                      <a:latin typeface="Calibri" panose="020F0502020204030204"/>
                    </a:rPr>
                    <a:t>0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56051B1-BA7D-494C-9009-16F6EB7F891E}"/>
                    </a:ext>
                  </a:extLst>
                </p:cNvPr>
                <p:cNvSpPr txBox="1"/>
                <p:nvPr/>
              </p:nvSpPr>
              <p:spPr>
                <a:xfrm>
                  <a:off x="743522" y="4300573"/>
                  <a:ext cx="1050596" cy="260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03433">
                    <a:defRPr/>
                  </a:pPr>
                  <a:r>
                    <a:rPr lang="en-US" sz="1235" dirty="0">
                      <a:solidFill>
                        <a:prstClr val="black"/>
                      </a:solidFill>
                      <a:latin typeface="Calibri" panose="020F0502020204030204"/>
                    </a:rPr>
                    <a:t>-55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D550806-7F21-460A-91F9-867E11117E02}"/>
                    </a:ext>
                  </a:extLst>
                </p:cNvPr>
                <p:cNvSpPr txBox="1"/>
                <p:nvPr/>
              </p:nvSpPr>
              <p:spPr>
                <a:xfrm>
                  <a:off x="743520" y="4608348"/>
                  <a:ext cx="1062597" cy="260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03433">
                    <a:defRPr/>
                  </a:pPr>
                  <a:r>
                    <a:rPr lang="en-US" sz="1235" dirty="0">
                      <a:solidFill>
                        <a:prstClr val="black"/>
                      </a:solidFill>
                      <a:latin typeface="Calibri" panose="020F0502020204030204"/>
                    </a:rPr>
                    <a:t>-70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70149E-EE26-4273-8FD9-735B0F98F855}"/>
                  </a:ext>
                </a:extLst>
              </p:cNvPr>
              <p:cNvSpPr txBox="1"/>
              <p:nvPr/>
            </p:nvSpPr>
            <p:spPr>
              <a:xfrm>
                <a:off x="2340923" y="4433393"/>
                <a:ext cx="1027912" cy="235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03433">
                  <a:defRPr/>
                </a:pPr>
                <a:r>
                  <a:rPr lang="en-US" sz="1059" dirty="0">
                    <a:solidFill>
                      <a:prstClr val="black"/>
                    </a:solidFill>
                    <a:latin typeface="Calibri" panose="020F0502020204030204"/>
                  </a:rPr>
                  <a:t>Failed initiations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C26349-8443-4A28-9338-53442BAE8DEC}"/>
                </a:ext>
              </a:extLst>
            </p:cNvPr>
            <p:cNvSpPr txBox="1"/>
            <p:nvPr/>
          </p:nvSpPr>
          <p:spPr>
            <a:xfrm>
              <a:off x="1861516" y="5283998"/>
              <a:ext cx="1594560" cy="35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1235" dirty="0">
                  <a:solidFill>
                    <a:prstClr val="black"/>
                  </a:solidFill>
                  <a:latin typeface="Calibri" panose="020F0502020204030204"/>
                </a:rPr>
                <a:t>Threshold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C42A51-927A-493E-91F4-7943AD7E0F2C}"/>
                </a:ext>
              </a:extLst>
            </p:cNvPr>
            <p:cNvSpPr/>
            <p:nvPr/>
          </p:nvSpPr>
          <p:spPr>
            <a:xfrm>
              <a:off x="3110666" y="6030570"/>
              <a:ext cx="263147" cy="268983"/>
            </a:xfrm>
            <a:prstGeom prst="ellipse">
              <a:avLst/>
            </a:prstGeom>
            <a:solidFill>
              <a:srgbClr val="FF0000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53CA7E-160A-480B-9AC8-F5B230AF12C3}"/>
                </a:ext>
              </a:extLst>
            </p:cNvPr>
            <p:cNvSpPr txBox="1"/>
            <p:nvPr/>
          </p:nvSpPr>
          <p:spPr>
            <a:xfrm>
              <a:off x="3072087" y="5958891"/>
              <a:ext cx="370083" cy="42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1588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ECB87E-A395-49D8-A7C0-EB048E3448C4}"/>
                </a:ext>
              </a:extLst>
            </p:cNvPr>
            <p:cNvSpPr/>
            <p:nvPr/>
          </p:nvSpPr>
          <p:spPr>
            <a:xfrm>
              <a:off x="3259440" y="4311959"/>
              <a:ext cx="263147" cy="268983"/>
            </a:xfrm>
            <a:prstGeom prst="ellipse">
              <a:avLst/>
            </a:prstGeom>
            <a:solidFill>
              <a:srgbClr val="FF0000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93DD97-7B90-4A33-B4E6-1A8311A86E14}"/>
                </a:ext>
              </a:extLst>
            </p:cNvPr>
            <p:cNvSpPr/>
            <p:nvPr/>
          </p:nvSpPr>
          <p:spPr>
            <a:xfrm>
              <a:off x="4574757" y="3785499"/>
              <a:ext cx="263147" cy="268983"/>
            </a:xfrm>
            <a:prstGeom prst="ellipse">
              <a:avLst/>
            </a:prstGeom>
            <a:solidFill>
              <a:srgbClr val="FF0000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45BA9E3-057C-41D1-BD5A-27B8DECF9097}"/>
                </a:ext>
              </a:extLst>
            </p:cNvPr>
            <p:cNvSpPr/>
            <p:nvPr/>
          </p:nvSpPr>
          <p:spPr>
            <a:xfrm>
              <a:off x="4862947" y="5850269"/>
              <a:ext cx="263147" cy="268983"/>
            </a:xfrm>
            <a:prstGeom prst="ellipse">
              <a:avLst/>
            </a:prstGeom>
            <a:solidFill>
              <a:srgbClr val="FF0000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9ACB98-ACFF-4171-BD68-7FDF102B4425}"/>
                </a:ext>
              </a:extLst>
            </p:cNvPr>
            <p:cNvSpPr/>
            <p:nvPr/>
          </p:nvSpPr>
          <p:spPr>
            <a:xfrm>
              <a:off x="5955817" y="6472481"/>
              <a:ext cx="263147" cy="268983"/>
            </a:xfrm>
            <a:prstGeom prst="ellipse">
              <a:avLst/>
            </a:prstGeom>
            <a:solidFill>
              <a:srgbClr val="FF0000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738C2C-91DD-4886-86C5-DBA1510F3CF7}"/>
                </a:ext>
              </a:extLst>
            </p:cNvPr>
            <p:cNvSpPr txBox="1"/>
            <p:nvPr/>
          </p:nvSpPr>
          <p:spPr>
            <a:xfrm>
              <a:off x="3214314" y="4247795"/>
              <a:ext cx="370083" cy="42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1588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A073D10-A7E2-449B-8FFE-7776CE9E465D}"/>
                </a:ext>
              </a:extLst>
            </p:cNvPr>
            <p:cNvSpPr txBox="1"/>
            <p:nvPr/>
          </p:nvSpPr>
          <p:spPr>
            <a:xfrm>
              <a:off x="4528561" y="3718877"/>
              <a:ext cx="370083" cy="42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1588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66E849E-9061-4527-9845-85A67FF32E46}"/>
                </a:ext>
              </a:extLst>
            </p:cNvPr>
            <p:cNvSpPr txBox="1"/>
            <p:nvPr/>
          </p:nvSpPr>
          <p:spPr>
            <a:xfrm>
              <a:off x="4829256" y="5776845"/>
              <a:ext cx="370083" cy="42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1588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B1126F-07A0-4685-8118-456D66DF1010}"/>
                </a:ext>
              </a:extLst>
            </p:cNvPr>
            <p:cNvSpPr txBox="1"/>
            <p:nvPr/>
          </p:nvSpPr>
          <p:spPr>
            <a:xfrm>
              <a:off x="5913631" y="6389030"/>
              <a:ext cx="370083" cy="42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1588" dirty="0">
                  <a:solidFill>
                    <a:prstClr val="black"/>
                  </a:solidFill>
                  <a:latin typeface="Calibri" panose="020F0502020204030204"/>
                </a:rPr>
                <a:t>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647002-0001-4671-A8F0-D50808BAF8F1}"/>
              </a:ext>
            </a:extLst>
          </p:cNvPr>
          <p:cNvCxnSpPr/>
          <p:nvPr/>
        </p:nvCxnSpPr>
        <p:spPr>
          <a:xfrm flipH="1">
            <a:off x="540664" y="2153384"/>
            <a:ext cx="80663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C8DE32B-A44B-4ED6-9443-237F3A46E71F}"/>
              </a:ext>
            </a:extLst>
          </p:cNvPr>
          <p:cNvSpPr/>
          <p:nvPr/>
        </p:nvSpPr>
        <p:spPr>
          <a:xfrm>
            <a:off x="544367" y="1356875"/>
            <a:ext cx="8062671" cy="793488"/>
          </a:xfrm>
          <a:prstGeom prst="rect">
            <a:avLst/>
          </a:prstGeom>
          <a:solidFill>
            <a:schemeClr val="accent1">
              <a:lumMod val="75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514342-E145-4AE6-8E74-EAE3E3EE9A93}"/>
              </a:ext>
            </a:extLst>
          </p:cNvPr>
          <p:cNvCxnSpPr/>
          <p:nvPr/>
        </p:nvCxnSpPr>
        <p:spPr>
          <a:xfrm flipH="1">
            <a:off x="540664" y="1353053"/>
            <a:ext cx="80663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35792993-E377-4206-99E5-9D9DC2D7A56B}"/>
              </a:ext>
            </a:extLst>
          </p:cNvPr>
          <p:cNvSpPr/>
          <p:nvPr/>
        </p:nvSpPr>
        <p:spPr>
          <a:xfrm>
            <a:off x="2382448" y="1213018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8DFB781-3A26-45BF-9EB3-7F7594F561A5}"/>
              </a:ext>
            </a:extLst>
          </p:cNvPr>
          <p:cNvSpPr/>
          <p:nvPr/>
        </p:nvSpPr>
        <p:spPr>
          <a:xfrm>
            <a:off x="2516919" y="1213018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39EFA6B-7E3F-484E-AC5D-6FFFE464E9CD}"/>
              </a:ext>
            </a:extLst>
          </p:cNvPr>
          <p:cNvSpPr/>
          <p:nvPr/>
        </p:nvSpPr>
        <p:spPr>
          <a:xfrm>
            <a:off x="2382448" y="2065502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AA061B3-A741-4A76-B473-DF888153A551}"/>
              </a:ext>
            </a:extLst>
          </p:cNvPr>
          <p:cNvSpPr/>
          <p:nvPr/>
        </p:nvSpPr>
        <p:spPr>
          <a:xfrm>
            <a:off x="2516919" y="2065502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AB4C988-8413-4F68-89FD-6C4E6DC6E73B}"/>
              </a:ext>
            </a:extLst>
          </p:cNvPr>
          <p:cNvSpPr/>
          <p:nvPr/>
        </p:nvSpPr>
        <p:spPr>
          <a:xfrm>
            <a:off x="4935860" y="2054085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370FF02-42CB-43B8-9E69-27C529A4538C}"/>
              </a:ext>
            </a:extLst>
          </p:cNvPr>
          <p:cNvSpPr/>
          <p:nvPr/>
        </p:nvSpPr>
        <p:spPr>
          <a:xfrm>
            <a:off x="5070331" y="2054085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51719FB-FB59-4BE6-B734-5529C0B9C49C}"/>
              </a:ext>
            </a:extLst>
          </p:cNvPr>
          <p:cNvSpPr/>
          <p:nvPr/>
        </p:nvSpPr>
        <p:spPr>
          <a:xfrm>
            <a:off x="4935860" y="1240685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AFA5A12-445B-47F0-A3E5-39561F647C05}"/>
              </a:ext>
            </a:extLst>
          </p:cNvPr>
          <p:cNvSpPr/>
          <p:nvPr/>
        </p:nvSpPr>
        <p:spPr>
          <a:xfrm>
            <a:off x="5070331" y="1240685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C0381F4-911D-4E95-86C5-0837D35B3573}"/>
              </a:ext>
            </a:extLst>
          </p:cNvPr>
          <p:cNvSpPr/>
          <p:nvPr/>
        </p:nvSpPr>
        <p:spPr>
          <a:xfrm>
            <a:off x="7045345" y="1228347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8CEBAAB-4179-4AAB-9DBB-BBCE8E7B6940}"/>
              </a:ext>
            </a:extLst>
          </p:cNvPr>
          <p:cNvSpPr/>
          <p:nvPr/>
        </p:nvSpPr>
        <p:spPr>
          <a:xfrm>
            <a:off x="7179815" y="1228347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E794D90-DE8A-45BC-9F33-44F1F7AEF8CC}"/>
              </a:ext>
            </a:extLst>
          </p:cNvPr>
          <p:cNvSpPr/>
          <p:nvPr/>
        </p:nvSpPr>
        <p:spPr>
          <a:xfrm>
            <a:off x="7045345" y="2054066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23C1750-ECA6-45F6-A8AE-58648DD7790D}"/>
              </a:ext>
            </a:extLst>
          </p:cNvPr>
          <p:cNvSpPr/>
          <p:nvPr/>
        </p:nvSpPr>
        <p:spPr>
          <a:xfrm>
            <a:off x="7179815" y="2054066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D78D72-8EC1-4EA3-9FE7-9BC47C50C883}"/>
              </a:ext>
            </a:extLst>
          </p:cNvPr>
          <p:cNvSpPr/>
          <p:nvPr/>
        </p:nvSpPr>
        <p:spPr>
          <a:xfrm>
            <a:off x="3913880" y="1240684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060295-B792-4244-9C82-C03E52150A2C}"/>
              </a:ext>
            </a:extLst>
          </p:cNvPr>
          <p:cNvSpPr/>
          <p:nvPr/>
        </p:nvSpPr>
        <p:spPr>
          <a:xfrm>
            <a:off x="4066377" y="1236264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B570B51-1949-4D1C-98A0-DA679F9C89D9}"/>
              </a:ext>
            </a:extLst>
          </p:cNvPr>
          <p:cNvSpPr/>
          <p:nvPr/>
        </p:nvSpPr>
        <p:spPr>
          <a:xfrm>
            <a:off x="3919656" y="2047859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83220C-01C8-4519-BF62-F39CBEF2EA61}"/>
              </a:ext>
            </a:extLst>
          </p:cNvPr>
          <p:cNvSpPr/>
          <p:nvPr/>
        </p:nvSpPr>
        <p:spPr>
          <a:xfrm>
            <a:off x="4072153" y="2043438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3FD78E7-F887-4311-BD33-4086A06EEC4E}"/>
              </a:ext>
            </a:extLst>
          </p:cNvPr>
          <p:cNvSpPr/>
          <p:nvPr/>
        </p:nvSpPr>
        <p:spPr>
          <a:xfrm>
            <a:off x="6023364" y="1271350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F7FF61F-C490-4C37-93B6-0AF8B7830A57}"/>
              </a:ext>
            </a:extLst>
          </p:cNvPr>
          <p:cNvSpPr/>
          <p:nvPr/>
        </p:nvSpPr>
        <p:spPr>
          <a:xfrm>
            <a:off x="6175861" y="1266929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0742E2B-0BD4-42A6-AB74-2C1B4BFF8966}"/>
              </a:ext>
            </a:extLst>
          </p:cNvPr>
          <p:cNvSpPr/>
          <p:nvPr/>
        </p:nvSpPr>
        <p:spPr>
          <a:xfrm>
            <a:off x="6010674" y="2048494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286AB50-0C90-44A2-8145-D430A7F3A42E}"/>
              </a:ext>
            </a:extLst>
          </p:cNvPr>
          <p:cNvSpPr/>
          <p:nvPr/>
        </p:nvSpPr>
        <p:spPr>
          <a:xfrm>
            <a:off x="6163171" y="2044074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964971-1328-43E4-BAEE-BEB063486676}"/>
              </a:ext>
            </a:extLst>
          </p:cNvPr>
          <p:cNvSpPr txBox="1"/>
          <p:nvPr/>
        </p:nvSpPr>
        <p:spPr>
          <a:xfrm>
            <a:off x="436848" y="230123"/>
            <a:ext cx="1296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>
              <a:defRPr/>
            </a:pPr>
            <a:r>
              <a:rPr lang="en-US" sz="1600" dirty="0">
                <a:latin typeface="Calibri" panose="020F0502020204030204"/>
              </a:rPr>
              <a:t>1- Impulse arrives and threshold is met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D7E9E36-C4C8-44E1-9B97-19EA3312C36F}"/>
              </a:ext>
            </a:extLst>
          </p:cNvPr>
          <p:cNvSpPr/>
          <p:nvPr/>
        </p:nvSpPr>
        <p:spPr>
          <a:xfrm>
            <a:off x="701480" y="1216075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16C830-EC83-48C0-9971-0FB15A8CF668}"/>
              </a:ext>
            </a:extLst>
          </p:cNvPr>
          <p:cNvSpPr/>
          <p:nvPr/>
        </p:nvSpPr>
        <p:spPr>
          <a:xfrm>
            <a:off x="782252" y="1218536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D019439-8732-4398-B44A-EED1D9ACA416}"/>
              </a:ext>
            </a:extLst>
          </p:cNvPr>
          <p:cNvSpPr/>
          <p:nvPr/>
        </p:nvSpPr>
        <p:spPr>
          <a:xfrm>
            <a:off x="703918" y="2075653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16E6CE7-948C-4B34-9C20-6BE734C1B1AA}"/>
              </a:ext>
            </a:extLst>
          </p:cNvPr>
          <p:cNvSpPr/>
          <p:nvPr/>
        </p:nvSpPr>
        <p:spPr>
          <a:xfrm>
            <a:off x="782252" y="2071020"/>
            <a:ext cx="66771" cy="2707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5D4A9B7-0E2C-4227-BAB5-7EEF0B99FC70}"/>
              </a:ext>
            </a:extLst>
          </p:cNvPr>
          <p:cNvSpPr/>
          <p:nvPr/>
        </p:nvSpPr>
        <p:spPr>
          <a:xfrm>
            <a:off x="1220859" y="1229996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FF1D21D-7409-4BAE-AD39-5CE6C2ADE30E}"/>
              </a:ext>
            </a:extLst>
          </p:cNvPr>
          <p:cNvSpPr/>
          <p:nvPr/>
        </p:nvSpPr>
        <p:spPr>
          <a:xfrm>
            <a:off x="1294327" y="1232584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25D4C5-2A78-41C6-8980-646A74F21792}"/>
              </a:ext>
            </a:extLst>
          </p:cNvPr>
          <p:cNvSpPr/>
          <p:nvPr/>
        </p:nvSpPr>
        <p:spPr>
          <a:xfrm>
            <a:off x="1220333" y="2052070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C654F1-BE8D-401F-9BCA-08AF140D1DB7}"/>
              </a:ext>
            </a:extLst>
          </p:cNvPr>
          <p:cNvSpPr/>
          <p:nvPr/>
        </p:nvSpPr>
        <p:spPr>
          <a:xfrm>
            <a:off x="1306059" y="2055198"/>
            <a:ext cx="66771" cy="2412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42C95F-6FB0-4D01-B41B-213AB96685A5}"/>
              </a:ext>
            </a:extLst>
          </p:cNvPr>
          <p:cNvSpPr txBox="1"/>
          <p:nvPr/>
        </p:nvSpPr>
        <p:spPr>
          <a:xfrm>
            <a:off x="4816796" y="5172241"/>
            <a:ext cx="1229711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defRPr/>
            </a:pPr>
            <a:r>
              <a:rPr lang="en-US" sz="1235" dirty="0">
                <a:solidFill>
                  <a:prstClr val="black"/>
                </a:solidFill>
                <a:latin typeface="Calibri" panose="020F0502020204030204"/>
              </a:rPr>
              <a:t>Resting state</a:t>
            </a:r>
          </a:p>
        </p:txBody>
      </p: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B5E99A61-6638-411B-AE24-9F2D80E21105}"/>
              </a:ext>
            </a:extLst>
          </p:cNvPr>
          <p:cNvCxnSpPr>
            <a:cxnSpLocks/>
          </p:cNvCxnSpPr>
          <p:nvPr/>
        </p:nvCxnSpPr>
        <p:spPr>
          <a:xfrm>
            <a:off x="2074464" y="938900"/>
            <a:ext cx="806824" cy="8068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71473523-D5B0-42EC-9113-1B845D9FE3CE}"/>
              </a:ext>
            </a:extLst>
          </p:cNvPr>
          <p:cNvCxnSpPr>
            <a:cxnSpLocks/>
          </p:cNvCxnSpPr>
          <p:nvPr/>
        </p:nvCxnSpPr>
        <p:spPr>
          <a:xfrm flipV="1">
            <a:off x="2074464" y="1779624"/>
            <a:ext cx="806824" cy="8068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9EB22ED-9300-46A9-9A88-1CB3A1BA6C12}"/>
              </a:ext>
            </a:extLst>
          </p:cNvPr>
          <p:cNvGrpSpPr/>
          <p:nvPr/>
        </p:nvGrpSpPr>
        <p:grpSpPr>
          <a:xfrm>
            <a:off x="1775698" y="795820"/>
            <a:ext cx="459709" cy="241733"/>
            <a:chOff x="1860057" y="901927"/>
            <a:chExt cx="521003" cy="273964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5CAA2EB-9521-458A-BA96-0505FD2AD0E1}"/>
                </a:ext>
              </a:extLst>
            </p:cNvPr>
            <p:cNvSpPr/>
            <p:nvPr/>
          </p:nvSpPr>
          <p:spPr>
            <a:xfrm>
              <a:off x="1926399" y="923738"/>
              <a:ext cx="243161" cy="2291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3B369FC-828D-4D6E-B974-EBE0A4C4E576}"/>
                </a:ext>
              </a:extLst>
            </p:cNvPr>
            <p:cNvSpPr txBox="1"/>
            <p:nvPr/>
          </p:nvSpPr>
          <p:spPr>
            <a:xfrm>
              <a:off x="1860057" y="901927"/>
              <a:ext cx="521003" cy="27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Na</a:t>
              </a:r>
              <a:r>
                <a:rPr lang="en-US" sz="971" dirty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</a:p>
          </p:txBody>
        </p:sp>
      </p:grp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D9EF6E2D-1B1E-4E0E-966A-3FB1776F68FB}"/>
              </a:ext>
            </a:extLst>
          </p:cNvPr>
          <p:cNvCxnSpPr>
            <a:cxnSpLocks/>
          </p:cNvCxnSpPr>
          <p:nvPr/>
        </p:nvCxnSpPr>
        <p:spPr>
          <a:xfrm flipV="1">
            <a:off x="3616624" y="920848"/>
            <a:ext cx="806824" cy="8068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7A78E56E-33F0-48B3-B21C-0F7106E817F1}"/>
              </a:ext>
            </a:extLst>
          </p:cNvPr>
          <p:cNvCxnSpPr>
            <a:cxnSpLocks/>
          </p:cNvCxnSpPr>
          <p:nvPr/>
        </p:nvCxnSpPr>
        <p:spPr>
          <a:xfrm>
            <a:off x="3639008" y="1779624"/>
            <a:ext cx="806824" cy="8068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A588F7E3-0B8D-4F58-90DB-E821F6A76A5B}"/>
              </a:ext>
            </a:extLst>
          </p:cNvPr>
          <p:cNvGrpSpPr/>
          <p:nvPr/>
        </p:nvGrpSpPr>
        <p:grpSpPr>
          <a:xfrm>
            <a:off x="3348365" y="1541716"/>
            <a:ext cx="380629" cy="245933"/>
            <a:chOff x="-770395" y="2319594"/>
            <a:chExt cx="431379" cy="278725"/>
          </a:xfrm>
        </p:grpSpPr>
        <p:sp>
          <p:nvSpPr>
            <p:cNvPr id="116" name="Pentagon 115">
              <a:extLst>
                <a:ext uri="{FF2B5EF4-FFF2-40B4-BE49-F238E27FC236}">
                  <a16:creationId xmlns:a16="http://schemas.microsoft.com/office/drawing/2014/main" id="{E9D67562-814F-4093-92AE-F94B8FB78545}"/>
                </a:ext>
              </a:extLst>
            </p:cNvPr>
            <p:cNvSpPr/>
            <p:nvPr/>
          </p:nvSpPr>
          <p:spPr>
            <a:xfrm>
              <a:off x="-751160" y="2319594"/>
              <a:ext cx="268723" cy="249243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EE5AA32-0875-4F40-9BE1-6B3B2175DDDD}"/>
                </a:ext>
              </a:extLst>
            </p:cNvPr>
            <p:cNvSpPr txBox="1"/>
            <p:nvPr/>
          </p:nvSpPr>
          <p:spPr>
            <a:xfrm>
              <a:off x="-770395" y="2339833"/>
              <a:ext cx="431379" cy="25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K+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D6DFDC7C-E136-42C5-93FE-40CF3701864F}"/>
              </a:ext>
            </a:extLst>
          </p:cNvPr>
          <p:cNvSpPr txBox="1"/>
          <p:nvPr/>
        </p:nvSpPr>
        <p:spPr>
          <a:xfrm>
            <a:off x="2149490" y="285661"/>
            <a:ext cx="1549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>
              <a:defRPr/>
            </a:pPr>
            <a:r>
              <a:rPr lang="en-US" sz="1400" dirty="0">
                <a:latin typeface="Calibri" panose="020F0502020204030204"/>
              </a:rPr>
              <a:t>2- Voltage-gated Na+ channels are opened and Na+ enters the cell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7D850C7-5692-49AB-83D0-7ABC8EEE7885}"/>
              </a:ext>
            </a:extLst>
          </p:cNvPr>
          <p:cNvSpPr txBox="1"/>
          <p:nvPr/>
        </p:nvSpPr>
        <p:spPr>
          <a:xfrm>
            <a:off x="3914005" y="194660"/>
            <a:ext cx="163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defRPr/>
            </a:pPr>
            <a:r>
              <a:rPr lang="en-US" sz="1000" dirty="0">
                <a:latin typeface="Calibri" panose="020F0502020204030204"/>
              </a:rPr>
              <a:t>3- Voltage-gated K+ channels are opened and K+ leaves the cell; Na+ channels begin to rest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A952AB2-C3B0-48EA-94E0-792151987987}"/>
              </a:ext>
            </a:extLst>
          </p:cNvPr>
          <p:cNvSpPr txBox="1"/>
          <p:nvPr/>
        </p:nvSpPr>
        <p:spPr>
          <a:xfrm>
            <a:off x="5434700" y="250800"/>
            <a:ext cx="1630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>
              <a:defRPr/>
            </a:pPr>
            <a:r>
              <a:rPr lang="en-US" sz="1050" dirty="0">
                <a:latin typeface="Calibri" panose="020F0502020204030204"/>
              </a:rPr>
              <a:t>4- Voltage-gated K+ channels are still open; Na+ channels are in the resting state</a:t>
            </a:r>
          </a:p>
        </p:txBody>
      </p:sp>
      <p:cxnSp>
        <p:nvCxnSpPr>
          <p:cNvPr id="132" name="Connector: Curved 131">
            <a:extLst>
              <a:ext uri="{FF2B5EF4-FFF2-40B4-BE49-F238E27FC236}">
                <a16:creationId xmlns:a16="http://schemas.microsoft.com/office/drawing/2014/main" id="{ED0F48D0-063E-493B-9C68-6C8E7DA7E781}"/>
              </a:ext>
            </a:extLst>
          </p:cNvPr>
          <p:cNvCxnSpPr>
            <a:cxnSpLocks/>
          </p:cNvCxnSpPr>
          <p:nvPr/>
        </p:nvCxnSpPr>
        <p:spPr>
          <a:xfrm flipV="1">
            <a:off x="5724174" y="1010387"/>
            <a:ext cx="806824" cy="8068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F303DC75-C22D-4425-A44F-BEFC31731E9C}"/>
              </a:ext>
            </a:extLst>
          </p:cNvPr>
          <p:cNvCxnSpPr>
            <a:cxnSpLocks/>
          </p:cNvCxnSpPr>
          <p:nvPr/>
        </p:nvCxnSpPr>
        <p:spPr>
          <a:xfrm>
            <a:off x="5744420" y="1846056"/>
            <a:ext cx="806824" cy="8068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4C669335-D941-4222-81D3-74ED37F93650}"/>
              </a:ext>
            </a:extLst>
          </p:cNvPr>
          <p:cNvSpPr txBox="1"/>
          <p:nvPr/>
        </p:nvSpPr>
        <p:spPr>
          <a:xfrm>
            <a:off x="7246587" y="249067"/>
            <a:ext cx="1405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>
              <a:defRPr/>
            </a:pPr>
            <a:r>
              <a:rPr lang="en-US" sz="1400" dirty="0">
                <a:latin typeface="Calibri" panose="020F0502020204030204"/>
              </a:rPr>
              <a:t>5- Na+/K+ pump restores original levels of voltage in cell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6B96A2-AC5D-46CB-A79B-D04389AC140D}"/>
              </a:ext>
            </a:extLst>
          </p:cNvPr>
          <p:cNvSpPr txBox="1"/>
          <p:nvPr/>
        </p:nvSpPr>
        <p:spPr>
          <a:xfrm rot="16200000">
            <a:off x="-142150" y="1257879"/>
            <a:ext cx="134920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defRPr/>
            </a:pPr>
            <a:r>
              <a:rPr lang="en-US" sz="1588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KG Inimitable Original" panose="02000000000000000000" pitchFamily="2" charset="0"/>
              </a:rPr>
              <a:t>AXON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E4CDA633-0448-4317-858A-1CF82F1CC79A}"/>
              </a:ext>
            </a:extLst>
          </p:cNvPr>
          <p:cNvSpPr txBox="1"/>
          <p:nvPr/>
        </p:nvSpPr>
        <p:spPr>
          <a:xfrm rot="17346835">
            <a:off x="2500388" y="4343039"/>
            <a:ext cx="1157313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defRPr/>
            </a:pPr>
            <a:r>
              <a:rPr lang="en-US" sz="1235" i="1" dirty="0">
                <a:solidFill>
                  <a:prstClr val="black"/>
                </a:solidFill>
                <a:latin typeface="Calibri" panose="020F0502020204030204"/>
              </a:rPr>
              <a:t>Depolarization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B688653-A796-457B-9574-E5ED58D92E04}"/>
              </a:ext>
            </a:extLst>
          </p:cNvPr>
          <p:cNvSpPr txBox="1"/>
          <p:nvPr/>
        </p:nvSpPr>
        <p:spPr>
          <a:xfrm rot="4784976">
            <a:off x="3435608" y="4402848"/>
            <a:ext cx="1157313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defRPr/>
            </a:pPr>
            <a:r>
              <a:rPr lang="en-US" sz="1235" i="1" dirty="0">
                <a:solidFill>
                  <a:prstClr val="black"/>
                </a:solidFill>
                <a:latin typeface="Calibri" panose="020F0502020204030204"/>
              </a:rPr>
              <a:t>Repolarization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F3616C0-085B-40FE-93F3-A93FDA8B833D}"/>
              </a:ext>
            </a:extLst>
          </p:cNvPr>
          <p:cNvSpPr txBox="1"/>
          <p:nvPr/>
        </p:nvSpPr>
        <p:spPr>
          <a:xfrm>
            <a:off x="4285640" y="5454626"/>
            <a:ext cx="1157313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defRPr/>
            </a:pPr>
            <a:r>
              <a:rPr lang="en-US" sz="1235" i="1" dirty="0">
                <a:solidFill>
                  <a:prstClr val="black"/>
                </a:solidFill>
                <a:latin typeface="Calibri" panose="020F0502020204030204"/>
              </a:rPr>
              <a:t>Refractory Period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2F68777-7062-45B1-8D0E-63C71BB70B9B}"/>
              </a:ext>
            </a:extLst>
          </p:cNvPr>
          <p:cNvGrpSpPr/>
          <p:nvPr/>
        </p:nvGrpSpPr>
        <p:grpSpPr>
          <a:xfrm>
            <a:off x="1789803" y="2477096"/>
            <a:ext cx="459709" cy="241733"/>
            <a:chOff x="1723643" y="2654979"/>
            <a:chExt cx="521003" cy="273964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0BE042D5-AB28-4592-A31E-2F5AA79CE858}"/>
                </a:ext>
              </a:extLst>
            </p:cNvPr>
            <p:cNvSpPr/>
            <p:nvPr/>
          </p:nvSpPr>
          <p:spPr>
            <a:xfrm>
              <a:off x="1760761" y="2684148"/>
              <a:ext cx="243161" cy="2291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9E259D1-2385-4F2A-9A8E-FE25FF7FEDCE}"/>
                </a:ext>
              </a:extLst>
            </p:cNvPr>
            <p:cNvSpPr txBox="1"/>
            <p:nvPr/>
          </p:nvSpPr>
          <p:spPr>
            <a:xfrm>
              <a:off x="1723643" y="2654979"/>
              <a:ext cx="521003" cy="27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Na</a:t>
              </a:r>
              <a:r>
                <a:rPr lang="en-US" sz="971" dirty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C46B307-BED5-4A16-AE0C-986C99D3A7E3}"/>
              </a:ext>
            </a:extLst>
          </p:cNvPr>
          <p:cNvGrpSpPr/>
          <p:nvPr/>
        </p:nvGrpSpPr>
        <p:grpSpPr>
          <a:xfrm>
            <a:off x="2694777" y="1453705"/>
            <a:ext cx="459709" cy="241733"/>
            <a:chOff x="1860057" y="901927"/>
            <a:chExt cx="521003" cy="273964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DC65959-3979-4A6B-ADE0-B01ADBE0398B}"/>
                </a:ext>
              </a:extLst>
            </p:cNvPr>
            <p:cNvSpPr/>
            <p:nvPr/>
          </p:nvSpPr>
          <p:spPr>
            <a:xfrm>
              <a:off x="1926399" y="923738"/>
              <a:ext cx="243161" cy="2291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B57FC4B-54A6-4A18-84B9-A9A97E3A228A}"/>
                </a:ext>
              </a:extLst>
            </p:cNvPr>
            <p:cNvSpPr txBox="1"/>
            <p:nvPr/>
          </p:nvSpPr>
          <p:spPr>
            <a:xfrm>
              <a:off x="1860057" y="901927"/>
              <a:ext cx="521003" cy="27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Na</a:t>
              </a:r>
              <a:r>
                <a:rPr lang="en-US" sz="971" dirty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BBDEFAB-C77C-4CF5-87A2-539D3DEB5EC7}"/>
              </a:ext>
            </a:extLst>
          </p:cNvPr>
          <p:cNvGrpSpPr/>
          <p:nvPr/>
        </p:nvGrpSpPr>
        <p:grpSpPr>
          <a:xfrm>
            <a:off x="2972054" y="1542979"/>
            <a:ext cx="459709" cy="241733"/>
            <a:chOff x="1860057" y="901927"/>
            <a:chExt cx="521003" cy="273964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7447FC5-AA33-46C3-8C66-852F617FCC72}"/>
                </a:ext>
              </a:extLst>
            </p:cNvPr>
            <p:cNvSpPr/>
            <p:nvPr/>
          </p:nvSpPr>
          <p:spPr>
            <a:xfrm>
              <a:off x="1926399" y="923738"/>
              <a:ext cx="243161" cy="2291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8C262B0-4C8C-4C17-9C06-799DAFB0FA68}"/>
                </a:ext>
              </a:extLst>
            </p:cNvPr>
            <p:cNvSpPr txBox="1"/>
            <p:nvPr/>
          </p:nvSpPr>
          <p:spPr>
            <a:xfrm>
              <a:off x="1860057" y="901927"/>
              <a:ext cx="521003" cy="27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Na</a:t>
              </a:r>
              <a:r>
                <a:rPr lang="en-US" sz="971" dirty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9F03EDC-79C6-4E7A-AD2D-AE36C1C93076}"/>
              </a:ext>
            </a:extLst>
          </p:cNvPr>
          <p:cNvGrpSpPr/>
          <p:nvPr/>
        </p:nvGrpSpPr>
        <p:grpSpPr>
          <a:xfrm>
            <a:off x="2812502" y="1772070"/>
            <a:ext cx="459709" cy="241733"/>
            <a:chOff x="1860057" y="901927"/>
            <a:chExt cx="521003" cy="273964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76F1C37-8D63-4145-B05F-D790FEC93E47}"/>
                </a:ext>
              </a:extLst>
            </p:cNvPr>
            <p:cNvSpPr/>
            <p:nvPr/>
          </p:nvSpPr>
          <p:spPr>
            <a:xfrm>
              <a:off x="1926399" y="923738"/>
              <a:ext cx="243161" cy="2291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E032889-1D4B-4BA5-8228-1F5EB582EC09}"/>
                </a:ext>
              </a:extLst>
            </p:cNvPr>
            <p:cNvSpPr txBox="1"/>
            <p:nvPr/>
          </p:nvSpPr>
          <p:spPr>
            <a:xfrm>
              <a:off x="1860057" y="901927"/>
              <a:ext cx="521003" cy="27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Na</a:t>
              </a:r>
              <a:r>
                <a:rPr lang="en-US" sz="971" dirty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31E46DD-EF70-4F8F-BF24-75EB150DB2AD}"/>
              </a:ext>
            </a:extLst>
          </p:cNvPr>
          <p:cNvGrpSpPr/>
          <p:nvPr/>
        </p:nvGrpSpPr>
        <p:grpSpPr>
          <a:xfrm>
            <a:off x="6553330" y="871847"/>
            <a:ext cx="380629" cy="245933"/>
            <a:chOff x="-770395" y="2319594"/>
            <a:chExt cx="431379" cy="278725"/>
          </a:xfrm>
        </p:grpSpPr>
        <p:sp>
          <p:nvSpPr>
            <p:cNvPr id="177" name="Pentagon 176">
              <a:extLst>
                <a:ext uri="{FF2B5EF4-FFF2-40B4-BE49-F238E27FC236}">
                  <a16:creationId xmlns:a16="http://schemas.microsoft.com/office/drawing/2014/main" id="{2A6E1E84-6C8E-4BEE-8022-91D3EEED2A59}"/>
                </a:ext>
              </a:extLst>
            </p:cNvPr>
            <p:cNvSpPr/>
            <p:nvPr/>
          </p:nvSpPr>
          <p:spPr>
            <a:xfrm>
              <a:off x="-751160" y="2319594"/>
              <a:ext cx="268723" cy="249243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76954E8-E833-41AE-B8AB-FF694FEB6287}"/>
                </a:ext>
              </a:extLst>
            </p:cNvPr>
            <p:cNvSpPr txBox="1"/>
            <p:nvPr/>
          </p:nvSpPr>
          <p:spPr>
            <a:xfrm>
              <a:off x="-770395" y="2339833"/>
              <a:ext cx="431379" cy="25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K+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E7E0458-48CF-4F15-918A-45E99BBB783A}"/>
              </a:ext>
            </a:extLst>
          </p:cNvPr>
          <p:cNvGrpSpPr/>
          <p:nvPr/>
        </p:nvGrpSpPr>
        <p:grpSpPr>
          <a:xfrm>
            <a:off x="3432581" y="1796878"/>
            <a:ext cx="380629" cy="245933"/>
            <a:chOff x="-770395" y="2319594"/>
            <a:chExt cx="431379" cy="278725"/>
          </a:xfrm>
        </p:grpSpPr>
        <p:sp>
          <p:nvSpPr>
            <p:cNvPr id="180" name="Pentagon 179">
              <a:extLst>
                <a:ext uri="{FF2B5EF4-FFF2-40B4-BE49-F238E27FC236}">
                  <a16:creationId xmlns:a16="http://schemas.microsoft.com/office/drawing/2014/main" id="{24E1AF8F-EE18-4E46-8772-A962D4E2C27A}"/>
                </a:ext>
              </a:extLst>
            </p:cNvPr>
            <p:cNvSpPr/>
            <p:nvPr/>
          </p:nvSpPr>
          <p:spPr>
            <a:xfrm>
              <a:off x="-751160" y="2319594"/>
              <a:ext cx="268723" cy="249243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1C7721F-2D87-4EA7-8BDD-EF3782A60C6F}"/>
                </a:ext>
              </a:extLst>
            </p:cNvPr>
            <p:cNvSpPr txBox="1"/>
            <p:nvPr/>
          </p:nvSpPr>
          <p:spPr>
            <a:xfrm>
              <a:off x="-770395" y="2339833"/>
              <a:ext cx="431379" cy="25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K+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30D1320-FE56-4636-87C7-DC12FDE91364}"/>
              </a:ext>
            </a:extLst>
          </p:cNvPr>
          <p:cNvGrpSpPr/>
          <p:nvPr/>
        </p:nvGrpSpPr>
        <p:grpSpPr>
          <a:xfrm>
            <a:off x="4461944" y="2456596"/>
            <a:ext cx="380629" cy="245933"/>
            <a:chOff x="-770395" y="2319594"/>
            <a:chExt cx="431379" cy="278725"/>
          </a:xfrm>
        </p:grpSpPr>
        <p:sp>
          <p:nvSpPr>
            <p:cNvPr id="183" name="Pentagon 182">
              <a:extLst>
                <a:ext uri="{FF2B5EF4-FFF2-40B4-BE49-F238E27FC236}">
                  <a16:creationId xmlns:a16="http://schemas.microsoft.com/office/drawing/2014/main" id="{0987E3C7-BFAF-4CC8-8909-6C7F8272E5CB}"/>
                </a:ext>
              </a:extLst>
            </p:cNvPr>
            <p:cNvSpPr/>
            <p:nvPr/>
          </p:nvSpPr>
          <p:spPr>
            <a:xfrm>
              <a:off x="-751160" y="2319594"/>
              <a:ext cx="268723" cy="249243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DEA9000-0D07-456A-B887-A7E020F618BE}"/>
                </a:ext>
              </a:extLst>
            </p:cNvPr>
            <p:cNvSpPr txBox="1"/>
            <p:nvPr/>
          </p:nvSpPr>
          <p:spPr>
            <a:xfrm>
              <a:off x="-770395" y="2339833"/>
              <a:ext cx="431379" cy="25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K+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5A72824-A900-4EA9-B428-E5B00EB0B212}"/>
              </a:ext>
            </a:extLst>
          </p:cNvPr>
          <p:cNvGrpSpPr/>
          <p:nvPr/>
        </p:nvGrpSpPr>
        <p:grpSpPr>
          <a:xfrm>
            <a:off x="4445832" y="817796"/>
            <a:ext cx="380629" cy="245933"/>
            <a:chOff x="-770395" y="2319594"/>
            <a:chExt cx="431379" cy="278725"/>
          </a:xfrm>
        </p:grpSpPr>
        <p:sp>
          <p:nvSpPr>
            <p:cNvPr id="186" name="Pentagon 185">
              <a:extLst>
                <a:ext uri="{FF2B5EF4-FFF2-40B4-BE49-F238E27FC236}">
                  <a16:creationId xmlns:a16="http://schemas.microsoft.com/office/drawing/2014/main" id="{B76019CD-61BD-424C-B364-C511DEF363B3}"/>
                </a:ext>
              </a:extLst>
            </p:cNvPr>
            <p:cNvSpPr/>
            <p:nvPr/>
          </p:nvSpPr>
          <p:spPr>
            <a:xfrm>
              <a:off x="-751160" y="2319594"/>
              <a:ext cx="268723" cy="249243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D023851-F864-41AD-8669-3D2428C939DB}"/>
                </a:ext>
              </a:extLst>
            </p:cNvPr>
            <p:cNvSpPr txBox="1"/>
            <p:nvPr/>
          </p:nvSpPr>
          <p:spPr>
            <a:xfrm>
              <a:off x="-770395" y="2339833"/>
              <a:ext cx="431379" cy="25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K+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705D9E9-A82C-4501-97BA-D188C3C3B314}"/>
              </a:ext>
            </a:extLst>
          </p:cNvPr>
          <p:cNvGrpSpPr/>
          <p:nvPr/>
        </p:nvGrpSpPr>
        <p:grpSpPr>
          <a:xfrm>
            <a:off x="6544857" y="2531353"/>
            <a:ext cx="380629" cy="253705"/>
            <a:chOff x="-762167" y="2319594"/>
            <a:chExt cx="431379" cy="287533"/>
          </a:xfrm>
        </p:grpSpPr>
        <p:sp>
          <p:nvSpPr>
            <p:cNvPr id="189" name="Pentagon 188">
              <a:extLst>
                <a:ext uri="{FF2B5EF4-FFF2-40B4-BE49-F238E27FC236}">
                  <a16:creationId xmlns:a16="http://schemas.microsoft.com/office/drawing/2014/main" id="{4D0E8ECE-4FE7-4106-8020-6ED0C18496CB}"/>
                </a:ext>
              </a:extLst>
            </p:cNvPr>
            <p:cNvSpPr/>
            <p:nvPr/>
          </p:nvSpPr>
          <p:spPr>
            <a:xfrm>
              <a:off x="-751160" y="2319594"/>
              <a:ext cx="268723" cy="249243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0C2EC9D-2A47-417F-B91D-0FB7C1540FAD}"/>
                </a:ext>
              </a:extLst>
            </p:cNvPr>
            <p:cNvSpPr txBox="1"/>
            <p:nvPr/>
          </p:nvSpPr>
          <p:spPr>
            <a:xfrm>
              <a:off x="-762167" y="2348640"/>
              <a:ext cx="431379" cy="25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K+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0528648-7ACA-42C1-8AE3-8FFF2B39E082}"/>
              </a:ext>
            </a:extLst>
          </p:cNvPr>
          <p:cNvGrpSpPr/>
          <p:nvPr/>
        </p:nvGrpSpPr>
        <p:grpSpPr>
          <a:xfrm>
            <a:off x="5440421" y="1600774"/>
            <a:ext cx="380629" cy="245933"/>
            <a:chOff x="-770395" y="2319594"/>
            <a:chExt cx="431379" cy="278725"/>
          </a:xfrm>
        </p:grpSpPr>
        <p:sp>
          <p:nvSpPr>
            <p:cNvPr id="192" name="Pentagon 191">
              <a:extLst>
                <a:ext uri="{FF2B5EF4-FFF2-40B4-BE49-F238E27FC236}">
                  <a16:creationId xmlns:a16="http://schemas.microsoft.com/office/drawing/2014/main" id="{1E17C928-02A2-4CC5-B515-E8CDC773716C}"/>
                </a:ext>
              </a:extLst>
            </p:cNvPr>
            <p:cNvSpPr/>
            <p:nvPr/>
          </p:nvSpPr>
          <p:spPr>
            <a:xfrm>
              <a:off x="-751160" y="2319594"/>
              <a:ext cx="268723" cy="249243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EEC4231F-DE93-4DA3-AB17-9EC4CB1A0DD5}"/>
                </a:ext>
              </a:extLst>
            </p:cNvPr>
            <p:cNvSpPr txBox="1"/>
            <p:nvPr/>
          </p:nvSpPr>
          <p:spPr>
            <a:xfrm>
              <a:off x="-770395" y="2339833"/>
              <a:ext cx="431379" cy="25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K+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6BBDF21-365C-4B78-BD5C-0F20CCC2C350}"/>
              </a:ext>
            </a:extLst>
          </p:cNvPr>
          <p:cNvGrpSpPr/>
          <p:nvPr/>
        </p:nvGrpSpPr>
        <p:grpSpPr>
          <a:xfrm>
            <a:off x="5524761" y="1880187"/>
            <a:ext cx="380629" cy="245933"/>
            <a:chOff x="-770395" y="2319594"/>
            <a:chExt cx="431379" cy="278725"/>
          </a:xfrm>
        </p:grpSpPr>
        <p:sp>
          <p:nvSpPr>
            <p:cNvPr id="195" name="Pentagon 194">
              <a:extLst>
                <a:ext uri="{FF2B5EF4-FFF2-40B4-BE49-F238E27FC236}">
                  <a16:creationId xmlns:a16="http://schemas.microsoft.com/office/drawing/2014/main" id="{8380DF7C-2003-42DC-A5DB-82E41908D66F}"/>
                </a:ext>
              </a:extLst>
            </p:cNvPr>
            <p:cNvSpPr/>
            <p:nvPr/>
          </p:nvSpPr>
          <p:spPr>
            <a:xfrm>
              <a:off x="-751160" y="2319594"/>
              <a:ext cx="268723" cy="249243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3433">
                <a:defRPr/>
              </a:pPr>
              <a:endParaRPr lang="en-US" sz="158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60F9228-D284-45C1-AA16-6E73CBA9C26C}"/>
                </a:ext>
              </a:extLst>
            </p:cNvPr>
            <p:cNvSpPr txBox="1"/>
            <p:nvPr/>
          </p:nvSpPr>
          <p:spPr>
            <a:xfrm>
              <a:off x="-770395" y="2339833"/>
              <a:ext cx="431379" cy="25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3433">
                <a:defRPr/>
              </a:pPr>
              <a:r>
                <a:rPr lang="en-US" sz="882" dirty="0">
                  <a:solidFill>
                    <a:prstClr val="black"/>
                  </a:solidFill>
                  <a:latin typeface="Calibri" panose="020F0502020204030204"/>
                </a:rPr>
                <a:t>K+</a:t>
              </a:r>
            </a:p>
          </p:txBody>
        </p:sp>
      </p:grpSp>
      <p:sp>
        <p:nvSpPr>
          <p:cNvPr id="1034" name="Rectangle: Beveled 1033">
            <a:extLst>
              <a:ext uri="{FF2B5EF4-FFF2-40B4-BE49-F238E27FC236}">
                <a16:creationId xmlns:a16="http://schemas.microsoft.com/office/drawing/2014/main" id="{47A464CF-A460-4251-97F7-86322049E626}"/>
              </a:ext>
            </a:extLst>
          </p:cNvPr>
          <p:cNvSpPr/>
          <p:nvPr/>
        </p:nvSpPr>
        <p:spPr>
          <a:xfrm rot="5400000">
            <a:off x="6076414" y="3978633"/>
            <a:ext cx="3669971" cy="1925219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A38F3670-41E9-4390-818D-1833E7C7EF87}"/>
              </a:ext>
            </a:extLst>
          </p:cNvPr>
          <p:cNvSpPr txBox="1"/>
          <p:nvPr/>
        </p:nvSpPr>
        <p:spPr>
          <a:xfrm rot="5400000">
            <a:off x="6970128" y="4346795"/>
            <a:ext cx="2604913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defRPr/>
            </a:pPr>
            <a:r>
              <a:rPr lang="en-US" sz="4765" dirty="0">
                <a:ln>
                  <a:solidFill>
                    <a:prstClr val="black"/>
                  </a:solidFill>
                </a:ln>
                <a:latin typeface="KG Inimitable Original" panose="02000000000000000000" pitchFamily="2" charset="0"/>
              </a:rPr>
              <a:t>Action</a:t>
            </a:r>
            <a:endParaRPr lang="en-US" sz="3883" dirty="0">
              <a:ln>
                <a:solidFill>
                  <a:prstClr val="black"/>
                </a:solidFill>
              </a:ln>
              <a:latin typeface="KG Inimitable Original" panose="02000000000000000000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5B09BB1-6B2E-4E41-A586-FBF18AE98C88}"/>
              </a:ext>
            </a:extLst>
          </p:cNvPr>
          <p:cNvSpPr txBox="1"/>
          <p:nvPr/>
        </p:nvSpPr>
        <p:spPr>
          <a:xfrm rot="5400000">
            <a:off x="5934985" y="4607809"/>
            <a:ext cx="3226169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defRPr/>
            </a:pPr>
            <a:r>
              <a:rPr lang="en-US" sz="4765" dirty="0">
                <a:ln>
                  <a:solidFill>
                    <a:prstClr val="black"/>
                  </a:solidFill>
                </a:ln>
                <a:latin typeface="KG Inimitable Original" panose="02000000000000000000" pitchFamily="2" charset="0"/>
              </a:rPr>
              <a:t>Potential</a:t>
            </a:r>
            <a:endParaRPr lang="en-US" sz="3883" dirty="0">
              <a:ln>
                <a:solidFill>
                  <a:prstClr val="black"/>
                </a:solidFill>
              </a:ln>
              <a:latin typeface="KG Inimitable Original" panose="02000000000000000000" pitchFamily="2" charset="0"/>
            </a:endParaRPr>
          </a:p>
        </p:txBody>
      </p:sp>
      <p:sp>
        <p:nvSpPr>
          <p:cNvPr id="1036" name="Arrow: Right 1035">
            <a:extLst>
              <a:ext uri="{FF2B5EF4-FFF2-40B4-BE49-F238E27FC236}">
                <a16:creationId xmlns:a16="http://schemas.microsoft.com/office/drawing/2014/main" id="{AA2F5B5C-349C-4EA8-A6EB-F94E6BDA75F2}"/>
              </a:ext>
            </a:extLst>
          </p:cNvPr>
          <p:cNvSpPr/>
          <p:nvPr/>
        </p:nvSpPr>
        <p:spPr>
          <a:xfrm>
            <a:off x="695393" y="1569120"/>
            <a:ext cx="1504259" cy="40693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>
              <a:defRPr/>
            </a:pPr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DBEBBAB7-7974-47D7-BC2F-C4D814C544C1}"/>
              </a:ext>
            </a:extLst>
          </p:cNvPr>
          <p:cNvSpPr txBox="1"/>
          <p:nvPr/>
        </p:nvSpPr>
        <p:spPr>
          <a:xfrm>
            <a:off x="707767" y="1653035"/>
            <a:ext cx="1368798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>
              <a:defRPr/>
            </a:pPr>
            <a:r>
              <a:rPr lang="en-US" sz="1059" dirty="0">
                <a:latin typeface="Calibri" panose="020F0502020204030204"/>
              </a:rPr>
              <a:t>Direction of impulse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6D46347-99DE-4861-BADF-440B4292031F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6992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7" grpId="0"/>
      <p:bldP spid="128" grpId="0"/>
      <p:bldP spid="131" grpId="0"/>
      <p:bldP spid="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82"/>
            <a:ext cx="7239000" cy="52589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Where 2 neurons meet is a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synapse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2 neurons do not touch.  The space between them is called the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synaptic cleft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A0710-6706-4F02-8620-65E1A82A5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1"/>
          <a:stretch/>
        </p:blipFill>
        <p:spPr>
          <a:xfrm>
            <a:off x="1295400" y="2743201"/>
            <a:ext cx="5241520" cy="376224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F0CA1C-8A83-47C7-937E-991984D1999C}"/>
              </a:ext>
            </a:extLst>
          </p:cNvPr>
          <p:cNvSpPr txBox="1"/>
          <p:nvPr/>
        </p:nvSpPr>
        <p:spPr>
          <a:xfrm>
            <a:off x="6536920" y="3505200"/>
            <a:ext cx="15402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9EBC5-7631-423C-9020-1649D0AE5B64}"/>
              </a:ext>
            </a:extLst>
          </p:cNvPr>
          <p:cNvSpPr txBox="1"/>
          <p:nvPr/>
        </p:nvSpPr>
        <p:spPr>
          <a:xfrm>
            <a:off x="6480134" y="4816570"/>
            <a:ext cx="16538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Synaptic cleft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7DE51-2A0C-450D-BAE1-ACF042597E9F}"/>
              </a:ext>
            </a:extLst>
          </p:cNvPr>
          <p:cNvSpPr txBox="1"/>
          <p:nvPr/>
        </p:nvSpPr>
        <p:spPr>
          <a:xfrm>
            <a:off x="6499548" y="5758933"/>
            <a:ext cx="1501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Dendrite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95B23-1D6A-4D17-B0E9-A1B6AAE7977A}"/>
              </a:ext>
            </a:extLst>
          </p:cNvPr>
          <p:cNvSpPr/>
          <p:nvPr/>
        </p:nvSpPr>
        <p:spPr>
          <a:xfrm>
            <a:off x="0" y="160790"/>
            <a:ext cx="8839200" cy="9376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CAB59C-1365-42BA-BA02-436BF3A8BEAD}"/>
              </a:ext>
            </a:extLst>
          </p:cNvPr>
          <p:cNvSpPr txBox="1">
            <a:spLocks/>
          </p:cNvSpPr>
          <p:nvPr/>
        </p:nvSpPr>
        <p:spPr>
          <a:xfrm>
            <a:off x="93672" y="405438"/>
            <a:ext cx="874552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Second Chances Solid" panose="02000000000000000000" pitchFamily="2" charset="0"/>
              </a:rPr>
              <a:t>Nerve Synapse: Continuing the Impulse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5DE31-677F-4BBC-A2FE-A6B4C788E7CA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5622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BAF38-39C1-4B46-BC72-CBFA08CB0B41}"/>
              </a:ext>
            </a:extLst>
          </p:cNvPr>
          <p:cNvSpPr txBox="1"/>
          <p:nvPr/>
        </p:nvSpPr>
        <p:spPr>
          <a:xfrm>
            <a:off x="6019800" y="5492608"/>
            <a:ext cx="1352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Release of neurotransmitters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1CCE8-07AB-4205-9EF3-0AC245376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B56BE1-D0BB-472A-AB2E-49230DABA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18" y="1241646"/>
            <a:ext cx="4724400" cy="52101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As the impulse reaches the axon terminal, it can not cross the gap.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impulse stimulates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neurotransmitters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to be released across the synaptic cleft.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These neurotransmitters cause the channels to open in the next neuron, continuing the action potential from one neuron to the next.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AE771-CCAF-45C6-8509-D14F13A66CA3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5891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58AF12-347A-4DCD-B755-F8926612CAE9}"/>
              </a:ext>
            </a:extLst>
          </p:cNvPr>
          <p:cNvSpPr/>
          <p:nvPr/>
        </p:nvSpPr>
        <p:spPr>
          <a:xfrm>
            <a:off x="295835" y="133544"/>
            <a:ext cx="8569023" cy="6588131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253B6-7D36-41FE-8981-302A6259B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2448292"/>
            <a:ext cx="6410075" cy="4273383"/>
          </a:xfrm>
          <a:prstGeom prst="rect">
            <a:avLst/>
          </a:prstGeom>
          <a:ln>
            <a:noFill/>
          </a:ln>
        </p:spPr>
      </p:pic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04B8899F-42AA-4704-8ACD-832598C8AAB0}"/>
              </a:ext>
            </a:extLst>
          </p:cNvPr>
          <p:cNvSpPr/>
          <p:nvPr/>
        </p:nvSpPr>
        <p:spPr>
          <a:xfrm rot="5400000">
            <a:off x="6620588" y="1463411"/>
            <a:ext cx="2487243" cy="144115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A14EEED1-8EE0-4F58-8776-62C9D66EAF9B}"/>
              </a:ext>
            </a:extLst>
          </p:cNvPr>
          <p:cNvSpPr/>
          <p:nvPr/>
        </p:nvSpPr>
        <p:spPr>
          <a:xfrm>
            <a:off x="4843724" y="945931"/>
            <a:ext cx="2487243" cy="144115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7FB18B09-F6FC-4718-B1F6-7BD9DEBCC4E0}"/>
              </a:ext>
            </a:extLst>
          </p:cNvPr>
          <p:cNvSpPr/>
          <p:nvPr/>
        </p:nvSpPr>
        <p:spPr>
          <a:xfrm>
            <a:off x="2662982" y="945931"/>
            <a:ext cx="2487242" cy="144115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FC1FD837-802C-4C74-A77E-006BDD404834}"/>
              </a:ext>
            </a:extLst>
          </p:cNvPr>
          <p:cNvSpPr/>
          <p:nvPr/>
        </p:nvSpPr>
        <p:spPr>
          <a:xfrm>
            <a:off x="529537" y="945931"/>
            <a:ext cx="2487242" cy="144115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C0F830EA-164C-4694-9BAF-F7069B2B93A5}"/>
              </a:ext>
            </a:extLst>
          </p:cNvPr>
          <p:cNvSpPr/>
          <p:nvPr/>
        </p:nvSpPr>
        <p:spPr>
          <a:xfrm rot="5400000">
            <a:off x="6620588" y="3625144"/>
            <a:ext cx="2487243" cy="144115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67E4D460-8E73-410A-AB00-E5AEB40E5146}"/>
              </a:ext>
            </a:extLst>
          </p:cNvPr>
          <p:cNvSpPr/>
          <p:nvPr/>
        </p:nvSpPr>
        <p:spPr>
          <a:xfrm>
            <a:off x="6705910" y="4548818"/>
            <a:ext cx="2414905" cy="2234064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4C74F-EF17-4E61-89D8-A6C054B421CE}"/>
              </a:ext>
            </a:extLst>
          </p:cNvPr>
          <p:cNvSpPr txBox="1"/>
          <p:nvPr/>
        </p:nvSpPr>
        <p:spPr>
          <a:xfrm>
            <a:off x="6896024" y="5222725"/>
            <a:ext cx="2034678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2118" dirty="0">
                <a:latin typeface="KG Second Chances Solid" panose="02000000000000000000" pitchFamily="2" charset="0"/>
              </a:rPr>
              <a:t>Impulse continues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F42B8ED-32C0-40AE-A274-A611375CE80E}"/>
              </a:ext>
            </a:extLst>
          </p:cNvPr>
          <p:cNvSpPr/>
          <p:nvPr/>
        </p:nvSpPr>
        <p:spPr>
          <a:xfrm>
            <a:off x="611145" y="993227"/>
            <a:ext cx="363535" cy="342206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23FF37-185C-43A7-AFE9-D5C575A148F1}"/>
              </a:ext>
            </a:extLst>
          </p:cNvPr>
          <p:cNvSpPr txBox="1"/>
          <p:nvPr/>
        </p:nvSpPr>
        <p:spPr>
          <a:xfrm>
            <a:off x="669574" y="1009552"/>
            <a:ext cx="23370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KG Second Chances Solid" panose="02000000000000000000" pitchFamily="2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DFB990-1283-4ED7-A898-EE2C4269F690}"/>
              </a:ext>
            </a:extLst>
          </p:cNvPr>
          <p:cNvSpPr/>
          <p:nvPr/>
        </p:nvSpPr>
        <p:spPr>
          <a:xfrm>
            <a:off x="2737638" y="993227"/>
            <a:ext cx="363535" cy="342206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895836-EB46-4F34-AADD-5C088880F8E2}"/>
              </a:ext>
            </a:extLst>
          </p:cNvPr>
          <p:cNvSpPr txBox="1"/>
          <p:nvPr/>
        </p:nvSpPr>
        <p:spPr>
          <a:xfrm>
            <a:off x="2771480" y="1009552"/>
            <a:ext cx="23370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KG Second Chances Solid" panose="02000000000000000000" pitchFamily="2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4547DC-F759-440F-BF42-D42C23EC69B2}"/>
              </a:ext>
            </a:extLst>
          </p:cNvPr>
          <p:cNvSpPr/>
          <p:nvPr/>
        </p:nvSpPr>
        <p:spPr>
          <a:xfrm>
            <a:off x="4899368" y="993227"/>
            <a:ext cx="363535" cy="342206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491AA8-9F31-4DF8-9516-4A24A222C642}"/>
              </a:ext>
            </a:extLst>
          </p:cNvPr>
          <p:cNvSpPr txBox="1"/>
          <p:nvPr/>
        </p:nvSpPr>
        <p:spPr>
          <a:xfrm>
            <a:off x="4933685" y="1009552"/>
            <a:ext cx="23370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KG Second Chances Solid" panose="02000000000000000000" pitchFamily="2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23E2CA-31E2-4124-ABA1-5D7936404F2E}"/>
              </a:ext>
            </a:extLst>
          </p:cNvPr>
          <p:cNvSpPr/>
          <p:nvPr/>
        </p:nvSpPr>
        <p:spPr>
          <a:xfrm>
            <a:off x="8188795" y="993227"/>
            <a:ext cx="363535" cy="342206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95CADD-E086-4D36-BAE6-E622378B0C4E}"/>
              </a:ext>
            </a:extLst>
          </p:cNvPr>
          <p:cNvSpPr txBox="1"/>
          <p:nvPr/>
        </p:nvSpPr>
        <p:spPr>
          <a:xfrm>
            <a:off x="8232387" y="1009552"/>
            <a:ext cx="23370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KG Second Chances Solid" panose="02000000000000000000" pitchFamily="2" charset="0"/>
              </a:rPr>
              <a:t>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07E168-4491-459C-B7DC-A496573E54CA}"/>
              </a:ext>
            </a:extLst>
          </p:cNvPr>
          <p:cNvSpPr/>
          <p:nvPr/>
        </p:nvSpPr>
        <p:spPr>
          <a:xfrm>
            <a:off x="8173959" y="3148188"/>
            <a:ext cx="363535" cy="342206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CCEE40-8910-434D-8F9B-5A5026FFEEA5}"/>
              </a:ext>
            </a:extLst>
          </p:cNvPr>
          <p:cNvSpPr txBox="1"/>
          <p:nvPr/>
        </p:nvSpPr>
        <p:spPr>
          <a:xfrm>
            <a:off x="8219865" y="3164512"/>
            <a:ext cx="23370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KG Second Chances Solid" panose="02000000000000000000" pitchFamily="2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A2F984-01C4-41B9-9818-1822D774B8D0}"/>
              </a:ext>
            </a:extLst>
          </p:cNvPr>
          <p:cNvSpPr/>
          <p:nvPr/>
        </p:nvSpPr>
        <p:spPr>
          <a:xfrm>
            <a:off x="134471" y="239265"/>
            <a:ext cx="8875059" cy="5341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433"/>
            <a:endParaRPr lang="en-US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54A36C-7938-4008-8704-CD544A7E2552}"/>
              </a:ext>
            </a:extLst>
          </p:cNvPr>
          <p:cNvSpPr txBox="1"/>
          <p:nvPr/>
        </p:nvSpPr>
        <p:spPr>
          <a:xfrm>
            <a:off x="120880" y="192647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3600" dirty="0">
                <a:latin typeface="KG Second Chances Solid" panose="02000000000000000000" pitchFamily="2" charset="0"/>
              </a:rPr>
              <a:t>Overview of Synaptic Transmission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42C7D-9562-47C3-A3EF-29C240B3BBAE}"/>
              </a:ext>
            </a:extLst>
          </p:cNvPr>
          <p:cNvSpPr txBox="1"/>
          <p:nvPr/>
        </p:nvSpPr>
        <p:spPr>
          <a:xfrm>
            <a:off x="494490" y="1276817"/>
            <a:ext cx="2126494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1765" dirty="0">
                <a:latin typeface="Calibri" panose="020F0502020204030204"/>
              </a:rPr>
              <a:t>Action potential arrives at presynaptic terminal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7E346-9B74-41E4-9096-0BF5190254F2}"/>
              </a:ext>
            </a:extLst>
          </p:cNvPr>
          <p:cNvSpPr txBox="1"/>
          <p:nvPr/>
        </p:nvSpPr>
        <p:spPr>
          <a:xfrm>
            <a:off x="2767598" y="1301725"/>
            <a:ext cx="2126494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1765" dirty="0">
                <a:latin typeface="Calibri" panose="020F0502020204030204"/>
              </a:rPr>
              <a:t>Ca</a:t>
            </a:r>
            <a:r>
              <a:rPr lang="en-US" sz="1765" baseline="30000" dirty="0">
                <a:latin typeface="Calibri" panose="020F0502020204030204"/>
              </a:rPr>
              <a:t>2+ </a:t>
            </a:r>
            <a:r>
              <a:rPr lang="en-US" sz="1765" dirty="0">
                <a:latin typeface="Calibri" panose="020F0502020204030204"/>
              </a:rPr>
              <a:t>channels open on presynaptic terminal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0D0C3C-93CC-474D-BAE3-26DB7C911010}"/>
              </a:ext>
            </a:extLst>
          </p:cNvPr>
          <p:cNvSpPr txBox="1"/>
          <p:nvPr/>
        </p:nvSpPr>
        <p:spPr>
          <a:xfrm>
            <a:off x="4894092" y="1248455"/>
            <a:ext cx="2126494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1765" dirty="0">
                <a:latin typeface="Calibri" panose="020F0502020204030204"/>
              </a:rPr>
              <a:t>Synaptic vesicles release neurotransmitters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1ECC19-3E2A-41BC-8DA5-6D45AB72137A}"/>
              </a:ext>
            </a:extLst>
          </p:cNvPr>
          <p:cNvSpPr txBox="1"/>
          <p:nvPr/>
        </p:nvSpPr>
        <p:spPr>
          <a:xfrm rot="5400000">
            <a:off x="6714746" y="1560438"/>
            <a:ext cx="2126494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1588" dirty="0">
                <a:latin typeface="Calibri" panose="020F0502020204030204"/>
              </a:rPr>
              <a:t>Neurotransmitters bind to receptors on the postsynaptic neuron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6393E0-E460-4FAB-9691-B43B564D13CD}"/>
              </a:ext>
            </a:extLst>
          </p:cNvPr>
          <p:cNvSpPr txBox="1"/>
          <p:nvPr/>
        </p:nvSpPr>
        <p:spPr>
          <a:xfrm rot="5400000">
            <a:off x="6796424" y="3596856"/>
            <a:ext cx="189714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1588" dirty="0">
                <a:latin typeface="Calibri" panose="020F0502020204030204"/>
              </a:rPr>
              <a:t>Na</a:t>
            </a:r>
            <a:r>
              <a:rPr lang="en-US" sz="1588" baseline="30000" dirty="0">
                <a:latin typeface="Calibri" panose="020F0502020204030204"/>
              </a:rPr>
              <a:t>+</a:t>
            </a:r>
            <a:r>
              <a:rPr lang="en-US" sz="1588" dirty="0">
                <a:latin typeface="Calibri" panose="020F0502020204030204"/>
              </a:rPr>
              <a:t> channels open on the postsynaptic neuron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5D742F-C763-48B2-8BA2-F5FA0FFB900A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7405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4" grpId="0"/>
      <p:bldP spid="25" grpId="0"/>
      <p:bldP spid="27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B000B-698E-4359-A3CC-BEDDCCBC0EEE}"/>
              </a:ext>
            </a:extLst>
          </p:cNvPr>
          <p:cNvSpPr/>
          <p:nvPr/>
        </p:nvSpPr>
        <p:spPr>
          <a:xfrm>
            <a:off x="1219200" y="2286001"/>
            <a:ext cx="67056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E663E7-69EC-4196-8042-C1C5687C7EE8}"/>
              </a:ext>
            </a:extLst>
          </p:cNvPr>
          <p:cNvSpPr txBox="1">
            <a:spLocks/>
          </p:cNvSpPr>
          <p:nvPr/>
        </p:nvSpPr>
        <p:spPr>
          <a:xfrm>
            <a:off x="461083" y="2286000"/>
            <a:ext cx="8273123" cy="1894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KG Second Chances Solid" panose="02000000000000000000" pitchFamily="2" charset="0"/>
              </a:rPr>
              <a:t>The Brain</a:t>
            </a:r>
            <a:endParaRPr lang="en-US" sz="2400" dirty="0">
              <a:latin typeface="KG Second Chances Soli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921FF-DA5C-454A-BFD6-1A333E9C4C10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96153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620000" cy="51511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brain and spinal cord make up the Central Nervous System (CNS).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These structures are protected by three layers of connective tissue called the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meninges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Dura mater- 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thick, tough layer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Arachnoid membrane- 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thin, cobweb-like layer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Pia mater- 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thin layer containing lots of blood vessels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A7A201-1175-458C-8372-769C8DE6ECD5}"/>
              </a:ext>
            </a:extLst>
          </p:cNvPr>
          <p:cNvSpPr/>
          <p:nvPr/>
        </p:nvSpPr>
        <p:spPr>
          <a:xfrm>
            <a:off x="0" y="198993"/>
            <a:ext cx="5562600" cy="9376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341A74-1A52-49F4-B1F7-87C0BDE4A97D}"/>
              </a:ext>
            </a:extLst>
          </p:cNvPr>
          <p:cNvSpPr txBox="1">
            <a:spLocks/>
          </p:cNvSpPr>
          <p:nvPr/>
        </p:nvSpPr>
        <p:spPr>
          <a:xfrm>
            <a:off x="93672" y="443641"/>
            <a:ext cx="569752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Second Chances Solid" panose="02000000000000000000" pitchFamily="2" charset="0"/>
              </a:rPr>
              <a:t>Central Nervous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12D6C-24C5-4187-A6D8-ED63C64B4FF2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1144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4451F-8781-4AB3-A27F-54B935B9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9FACFC-17D5-4203-908B-8EEF93BFD1F5}"/>
              </a:ext>
            </a:extLst>
          </p:cNvPr>
          <p:cNvSpPr txBox="1"/>
          <p:nvPr/>
        </p:nvSpPr>
        <p:spPr>
          <a:xfrm>
            <a:off x="5105400" y="685800"/>
            <a:ext cx="320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Function: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Detects impulses from the senses; control center.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EA01C-086D-47F9-8DC1-953001C1E8B8}"/>
              </a:ext>
            </a:extLst>
          </p:cNvPr>
          <p:cNvSpPr txBox="1"/>
          <p:nvPr/>
        </p:nvSpPr>
        <p:spPr>
          <a:xfrm>
            <a:off x="5105400" y="35052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Major Organs: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-Brain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-Spinal cord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-Senses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-Nerves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413E1-0E6D-422B-9C6C-206FD33B3819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8376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E1D45-03BE-4DB9-B2FE-4A2C4B22F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9" t="-1" r="-1" b="62589"/>
          <a:stretch/>
        </p:blipFill>
        <p:spPr>
          <a:xfrm>
            <a:off x="533400" y="76200"/>
            <a:ext cx="1676400" cy="2514600"/>
          </a:xfrm>
          <a:prstGeom prst="rect">
            <a:avLst/>
          </a:prstGeom>
        </p:spPr>
      </p:pic>
      <p:pic>
        <p:nvPicPr>
          <p:cNvPr id="6" name="Picture 2" descr="File:Meninges-en.svg">
            <a:extLst>
              <a:ext uri="{FF2B5EF4-FFF2-40B4-BE49-F238E27FC236}">
                <a16:creationId xmlns:a16="http://schemas.microsoft.com/office/drawing/2014/main" id="{2AEF5095-3211-49ED-9888-BB3A5191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14538"/>
            <a:ext cx="6947605" cy="450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FBE85-03B9-4DAE-B661-A45B5DA97E3F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88959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381296"/>
            <a:ext cx="8458200" cy="52576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B13F9A"/>
              </a:buClr>
            </a:pP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Between the arachnoid layer and the pia mater is the </a:t>
            </a:r>
            <a:r>
              <a:rPr lang="en-US" sz="2800" b="1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cerebrospinal fluid (CSF).</a:t>
            </a:r>
            <a:endParaRPr lang="en-US" sz="28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>
              <a:buClr>
                <a:srgbClr val="B13F9A"/>
              </a:buClr>
            </a:pP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cerebrospinal fluid protects the brain by preventing the it from contacting the skull.</a:t>
            </a:r>
          </a:p>
          <a:p>
            <a:pPr lvl="1">
              <a:buClr>
                <a:srgbClr val="B13F9A"/>
              </a:buClr>
            </a:pP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It also maintains the blood-brain barrier, which controls homeostasis for the brain and prevents infection.</a:t>
            </a:r>
          </a:p>
          <a:p>
            <a:pPr>
              <a:buClr>
                <a:srgbClr val="B13F9A"/>
              </a:buClr>
            </a:pP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CSF is produced in spaces within the brain called </a:t>
            </a:r>
            <a:r>
              <a:rPr lang="en-US" sz="2800" b="1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ventricles</a:t>
            </a: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pPr lvl="1">
              <a:buClr>
                <a:srgbClr val="B13F9A"/>
              </a:buClr>
            </a:pP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CSF is constantly being produced, circulated and reabsorbed within these ventricles.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A7A201-1175-458C-8372-769C8DE6ECD5}"/>
              </a:ext>
            </a:extLst>
          </p:cNvPr>
          <p:cNvSpPr/>
          <p:nvPr/>
        </p:nvSpPr>
        <p:spPr>
          <a:xfrm>
            <a:off x="0" y="198993"/>
            <a:ext cx="5562600" cy="9376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341A74-1A52-49F4-B1F7-87C0BDE4A97D}"/>
              </a:ext>
            </a:extLst>
          </p:cNvPr>
          <p:cNvSpPr txBox="1">
            <a:spLocks/>
          </p:cNvSpPr>
          <p:nvPr/>
        </p:nvSpPr>
        <p:spPr>
          <a:xfrm>
            <a:off x="93672" y="443641"/>
            <a:ext cx="569752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Second Chances Solid" panose="02000000000000000000" pitchFamily="2" charset="0"/>
              </a:rPr>
              <a:t>Central Nervous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17343-DAFA-454E-91DD-643087463B73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48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312FF-A5F9-4241-8B86-6630628A8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20FDCF-9BE0-486F-A411-D328D84B06C1}"/>
              </a:ext>
            </a:extLst>
          </p:cNvPr>
          <p:cNvSpPr/>
          <p:nvPr/>
        </p:nvSpPr>
        <p:spPr>
          <a:xfrm>
            <a:off x="1524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BruceBlaus</a:t>
            </a:r>
            <a:r>
              <a:rPr lang="en-US" sz="800" dirty="0"/>
              <a:t>. When using this image in external sources it can be cited </a:t>
            </a:r>
            <a:r>
              <a:rPr lang="en-US" sz="800" dirty="0" err="1"/>
              <a:t>as:Blausen.com</a:t>
            </a:r>
            <a:r>
              <a:rPr lang="en-US" sz="800" dirty="0"/>
              <a:t> staff (2014). "Medical gallery of </a:t>
            </a:r>
            <a:r>
              <a:rPr lang="en-US" sz="800" dirty="0" err="1"/>
              <a:t>Blausen</a:t>
            </a:r>
            <a:r>
              <a:rPr lang="en-US" sz="800" dirty="0"/>
              <a:t> Medical 2014". </a:t>
            </a:r>
            <a:r>
              <a:rPr lang="en-US" sz="800" dirty="0" err="1"/>
              <a:t>WikiJournal</a:t>
            </a:r>
            <a:r>
              <a:rPr lang="en-US" sz="800" dirty="0"/>
              <a:t> of Medicine 1 (2). DOI:10.15347/</a:t>
            </a:r>
            <a:r>
              <a:rPr lang="en-US" sz="800" dirty="0" err="1"/>
              <a:t>wjm</a:t>
            </a:r>
            <a:r>
              <a:rPr lang="en-US" sz="800" dirty="0"/>
              <a:t>/2014.010. ISSN 2002-4436. [CC BY 3.0 (https://creativecommons.org/licenses/by/3.0)], from Wikimedia Commons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8B158-BE46-405F-9AD6-5FF20E9AA0E1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2545593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9F2BC7D-41FF-49A7-97CF-8B7B1B873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"/>
          <a:stretch/>
        </p:blipFill>
        <p:spPr>
          <a:xfrm>
            <a:off x="4191000" y="1554092"/>
            <a:ext cx="4753728" cy="39328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5334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Largest part of brain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Divided into 2 hemispheres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Outer </a:t>
            </a:r>
            <a:r>
              <a:rPr lang="en-US" sz="2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cerebral cortex</a:t>
            </a:r>
            <a:r>
              <a:rPr lang="en-US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= “gray matter,” made of cell bodies &amp; dendrites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Controls conscious activities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Inner </a:t>
            </a:r>
            <a:r>
              <a:rPr lang="en-US" sz="2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cerebral medulla</a:t>
            </a:r>
            <a:r>
              <a:rPr lang="en-US" sz="2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= “white matter,” made of myelinated axons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3F7BA6-05CF-4A21-AEA3-FFE1693A8887}"/>
              </a:ext>
            </a:extLst>
          </p:cNvPr>
          <p:cNvSpPr/>
          <p:nvPr/>
        </p:nvSpPr>
        <p:spPr>
          <a:xfrm>
            <a:off x="0" y="198992"/>
            <a:ext cx="7086600" cy="11726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A6D149-4F4C-4C26-96F6-B62BBC6FDF8E}"/>
              </a:ext>
            </a:extLst>
          </p:cNvPr>
          <p:cNvSpPr txBox="1">
            <a:spLocks/>
          </p:cNvSpPr>
          <p:nvPr/>
        </p:nvSpPr>
        <p:spPr>
          <a:xfrm>
            <a:off x="180187" y="526215"/>
            <a:ext cx="569752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Second Chances Solid" panose="02000000000000000000" pitchFamily="2" charset="0"/>
              </a:rPr>
              <a:t>Structure of the Brain: The Cerebrum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6772E-4106-4DE6-97F2-621247085EC7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8243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EB9004E-3B66-4AEF-B973-9177218F5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2563614"/>
            <a:ext cx="6858014" cy="41148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822"/>
            <a:ext cx="7239000" cy="47569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cerebrum is divided into 4 lobes, based on their functions.  They are named for the parts of the skull protecting them.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51F1D-FEE1-489F-AD63-B2F452760A29}"/>
              </a:ext>
            </a:extLst>
          </p:cNvPr>
          <p:cNvSpPr/>
          <p:nvPr/>
        </p:nvSpPr>
        <p:spPr>
          <a:xfrm>
            <a:off x="0" y="198992"/>
            <a:ext cx="7086600" cy="11726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824914-0CFA-4B7F-9558-21D87F04CCEE}"/>
              </a:ext>
            </a:extLst>
          </p:cNvPr>
          <p:cNvSpPr txBox="1">
            <a:spLocks/>
          </p:cNvSpPr>
          <p:nvPr/>
        </p:nvSpPr>
        <p:spPr>
          <a:xfrm>
            <a:off x="180187" y="526215"/>
            <a:ext cx="569752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Second Chances Solid" panose="02000000000000000000" pitchFamily="2" charset="0"/>
              </a:rPr>
              <a:t>Structure of the Brain: The Cerebrum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7897B97-4F64-4F94-A47D-86AFBF01AA59}"/>
              </a:ext>
            </a:extLst>
          </p:cNvPr>
          <p:cNvSpPr/>
          <p:nvPr/>
        </p:nvSpPr>
        <p:spPr>
          <a:xfrm>
            <a:off x="685800" y="5029200"/>
            <a:ext cx="1828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BCAD9-BE8C-4086-8BDA-6F658184B40B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4147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D9CEFC-B532-49C2-A2E3-D937E645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8"/>
          <a:stretch/>
        </p:blipFill>
        <p:spPr>
          <a:xfrm>
            <a:off x="4876800" y="1460419"/>
            <a:ext cx="4267200" cy="41148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05400" cy="50079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sz="32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frontal lobe </a:t>
            </a:r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controls: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Voluntary movements (walking)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Reasoning &amp; decision-making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Memory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Ability to predict consequences of actions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Planning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Verbal communication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B52B-EABC-4248-9780-84E2255B57AD}"/>
              </a:ext>
            </a:extLst>
          </p:cNvPr>
          <p:cNvSpPr/>
          <p:nvPr/>
        </p:nvSpPr>
        <p:spPr>
          <a:xfrm>
            <a:off x="-1" y="198993"/>
            <a:ext cx="611505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3DF647-1D1D-4E14-B250-4BC3B4E13A01}"/>
              </a:ext>
            </a:extLst>
          </p:cNvPr>
          <p:cNvSpPr txBox="1">
            <a:spLocks/>
          </p:cNvSpPr>
          <p:nvPr/>
        </p:nvSpPr>
        <p:spPr>
          <a:xfrm>
            <a:off x="93671" y="428958"/>
            <a:ext cx="632617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Cerebrum: Frontal Lobe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04581-5B73-4C32-99DC-6C495D0CE5D1}"/>
              </a:ext>
            </a:extLst>
          </p:cNvPr>
          <p:cNvSpPr/>
          <p:nvPr/>
        </p:nvSpPr>
        <p:spPr>
          <a:xfrm>
            <a:off x="4419600" y="3886200"/>
            <a:ext cx="1828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0B4D0-6CE2-4E00-ABA2-DB14E232032A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3099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D9CEFC-B532-49C2-A2E3-D937E645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-1545" r="16667" b="1545"/>
          <a:stretch/>
        </p:blipFill>
        <p:spPr>
          <a:xfrm>
            <a:off x="4876800" y="1460419"/>
            <a:ext cx="4267200" cy="41148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419600" cy="500793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sz="3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parietal lobe </a:t>
            </a:r>
            <a:r>
              <a:rPr lang="en-U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controls:</a:t>
            </a:r>
          </a:p>
          <a:p>
            <a:pPr lvl="1"/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Sensations </a:t>
            </a:r>
          </a:p>
          <a:p>
            <a:pPr lvl="1"/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Visual-spatial processing</a:t>
            </a:r>
          </a:p>
          <a:p>
            <a:pPr lvl="1"/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Body 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B52B-EABC-4248-9780-84E2255B57AD}"/>
              </a:ext>
            </a:extLst>
          </p:cNvPr>
          <p:cNvSpPr/>
          <p:nvPr/>
        </p:nvSpPr>
        <p:spPr>
          <a:xfrm>
            <a:off x="-1" y="198993"/>
            <a:ext cx="641985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3DF647-1D1D-4E14-B250-4BC3B4E13A01}"/>
              </a:ext>
            </a:extLst>
          </p:cNvPr>
          <p:cNvSpPr txBox="1">
            <a:spLocks/>
          </p:cNvSpPr>
          <p:nvPr/>
        </p:nvSpPr>
        <p:spPr>
          <a:xfrm>
            <a:off x="93671" y="428958"/>
            <a:ext cx="632617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Cerebrum: Parietal Lobe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0AA7D-3782-45DC-8322-CE0FBCDF7C3D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8509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D9CEFC-B532-49C2-A2E3-D937E645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-1852" r="5695" b="1852"/>
          <a:stretch/>
        </p:blipFill>
        <p:spPr>
          <a:xfrm>
            <a:off x="4800600" y="1524000"/>
            <a:ext cx="4267200" cy="41148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038600" cy="50079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occipital lobe </a:t>
            </a:r>
            <a:r>
              <a:rPr lang="en-US" sz="4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controls:</a:t>
            </a:r>
          </a:p>
          <a:p>
            <a:pPr lvl="1"/>
            <a:r>
              <a:rPr lang="en-U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Visual processing- vision &amp; memory of objects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B52B-EABC-4248-9780-84E2255B57AD}"/>
              </a:ext>
            </a:extLst>
          </p:cNvPr>
          <p:cNvSpPr/>
          <p:nvPr/>
        </p:nvSpPr>
        <p:spPr>
          <a:xfrm>
            <a:off x="-1" y="198993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3DF647-1D1D-4E14-B250-4BC3B4E13A01}"/>
              </a:ext>
            </a:extLst>
          </p:cNvPr>
          <p:cNvSpPr txBox="1">
            <a:spLocks/>
          </p:cNvSpPr>
          <p:nvPr/>
        </p:nvSpPr>
        <p:spPr>
          <a:xfrm>
            <a:off x="93671" y="428958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Cerebrum: Occipital Lobe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C25F7-694A-4C8A-A6CE-B924DF7A3136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3884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D9CEFC-B532-49C2-A2E3-D937E645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-1852" r="11111" b="1852"/>
          <a:stretch/>
        </p:blipFill>
        <p:spPr>
          <a:xfrm>
            <a:off x="4800600" y="1524000"/>
            <a:ext cx="4267200" cy="41148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038600" cy="52736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sz="32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temporal lobe </a:t>
            </a:r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controls: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Memory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Comprehension &amp; pronunciation of words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Sensations of smell and sound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Emotional association of memories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B52B-EABC-4248-9780-84E2255B57AD}"/>
              </a:ext>
            </a:extLst>
          </p:cNvPr>
          <p:cNvSpPr/>
          <p:nvPr/>
        </p:nvSpPr>
        <p:spPr>
          <a:xfrm>
            <a:off x="-1" y="198993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3DF647-1D1D-4E14-B250-4BC3B4E13A01}"/>
              </a:ext>
            </a:extLst>
          </p:cNvPr>
          <p:cNvSpPr txBox="1">
            <a:spLocks/>
          </p:cNvSpPr>
          <p:nvPr/>
        </p:nvSpPr>
        <p:spPr>
          <a:xfrm>
            <a:off x="93671" y="428958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Cerebrum: Temporal Lobe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27481-161F-4148-A7F3-4D5FB9A904C6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6115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8F3568-F697-4AEB-85C7-63D6D0D94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DA750E-0C60-4ED6-A5A5-09C6CF46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7765"/>
            <a:ext cx="4800600" cy="2558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 bulb-shaped halves in the center of the brain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Relays sensory impulses to the cerebral cortex for processing and sorting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19699-C1D6-4842-A21E-F0D6E8427F37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4826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73B304-E0B3-49C7-A091-BC3E1A50C15C}"/>
              </a:ext>
            </a:extLst>
          </p:cNvPr>
          <p:cNvSpPr/>
          <p:nvPr/>
        </p:nvSpPr>
        <p:spPr>
          <a:xfrm>
            <a:off x="1219200" y="2286001"/>
            <a:ext cx="67056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05CC99-1A6E-4132-AE36-3BB3DEC12EAE}"/>
              </a:ext>
            </a:extLst>
          </p:cNvPr>
          <p:cNvSpPr txBox="1">
            <a:spLocks/>
          </p:cNvSpPr>
          <p:nvPr/>
        </p:nvSpPr>
        <p:spPr>
          <a:xfrm>
            <a:off x="461083" y="2286000"/>
            <a:ext cx="8273123" cy="1894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KG Second Chances Solid" panose="02000000000000000000" pitchFamily="2" charset="0"/>
              </a:rPr>
              <a:t>Nerves</a:t>
            </a:r>
            <a:endParaRPr lang="en-US" sz="2400" dirty="0">
              <a:latin typeface="KG Second Chances Soli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11561-9204-4B9E-BB12-C6397200DEC6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610742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27604D-72DF-484A-BEAC-71E8EE96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2F57A2-E5A6-4435-986C-E6D342411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8770"/>
            <a:ext cx="5410200" cy="500696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Tiny portion of the brain near the thalamus (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hypothalamus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= “below thalamus”)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Controls hormones released by pituitary gland</a:t>
            </a:r>
          </a:p>
          <a:p>
            <a:pPr lvl="1"/>
            <a:r>
              <a:rPr lang="en-US" sz="2568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Often called the “master endocrine gland”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Responsible for autonomic processes such as body temperature, hunger, thirst, sleep, and blood volume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9CADC-E783-4579-8EE9-CC6CA5F73E15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42362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531273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brainstem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is located between the cerebrum and the spinal cord.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It is broken into three regions:</a:t>
            </a:r>
          </a:p>
          <a:p>
            <a:pPr lvl="1"/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Midbrain</a:t>
            </a:r>
          </a:p>
          <a:p>
            <a:pPr lvl="1"/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Pons</a:t>
            </a:r>
          </a:p>
          <a:p>
            <a:pPr lvl="1"/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Medulla Oblongata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51F019-9497-4183-98ED-F8CD52CF7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22504"/>
            <a:ext cx="4749196" cy="393226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125525-4C19-4C57-BC58-E7AD03E4E7CF}"/>
              </a:ext>
            </a:extLst>
          </p:cNvPr>
          <p:cNvSpPr/>
          <p:nvPr/>
        </p:nvSpPr>
        <p:spPr>
          <a:xfrm>
            <a:off x="0" y="164064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ABB76C-60E3-457D-B659-901247D1FDBC}"/>
              </a:ext>
            </a:extLst>
          </p:cNvPr>
          <p:cNvSpPr txBox="1">
            <a:spLocks/>
          </p:cNvSpPr>
          <p:nvPr/>
        </p:nvSpPr>
        <p:spPr>
          <a:xfrm>
            <a:off x="93672" y="394029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Brain: Brainstem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E7CBCD-1515-4DF0-B9B8-2F59755FCD84}"/>
              </a:ext>
            </a:extLst>
          </p:cNvPr>
          <p:cNvSpPr/>
          <p:nvPr/>
        </p:nvSpPr>
        <p:spPr>
          <a:xfrm>
            <a:off x="5257800" y="5273674"/>
            <a:ext cx="990600" cy="365126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5F1224-E602-4E9A-A444-226EC53C4F7D}"/>
              </a:ext>
            </a:extLst>
          </p:cNvPr>
          <p:cNvSpPr/>
          <p:nvPr/>
        </p:nvSpPr>
        <p:spPr>
          <a:xfrm>
            <a:off x="5867400" y="5578474"/>
            <a:ext cx="990600" cy="365126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3F2CF0-DDEF-409B-860D-75CDD644A29D}"/>
              </a:ext>
            </a:extLst>
          </p:cNvPr>
          <p:cNvSpPr/>
          <p:nvPr/>
        </p:nvSpPr>
        <p:spPr>
          <a:xfrm>
            <a:off x="5880503" y="5848969"/>
            <a:ext cx="1129897" cy="365126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A966-DB31-46D9-BDA4-1E400669520E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8352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9317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Also known as mesencephalon</a:t>
            </a:r>
          </a:p>
          <a:p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Relays information to cerebrum</a:t>
            </a:r>
          </a:p>
          <a:p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Controls body movements and posture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125525-4C19-4C57-BC58-E7AD03E4E7CF}"/>
              </a:ext>
            </a:extLst>
          </p:cNvPr>
          <p:cNvSpPr/>
          <p:nvPr/>
        </p:nvSpPr>
        <p:spPr>
          <a:xfrm>
            <a:off x="0" y="164064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ABB76C-60E3-457D-B659-901247D1FDBC}"/>
              </a:ext>
            </a:extLst>
          </p:cNvPr>
          <p:cNvSpPr txBox="1">
            <a:spLocks/>
          </p:cNvSpPr>
          <p:nvPr/>
        </p:nvSpPr>
        <p:spPr>
          <a:xfrm>
            <a:off x="93672" y="394029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Brainstem: Midbrain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C399B-B65C-4A1E-86F1-4612AB5E0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838700" cy="481069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A9365F-457A-48EA-ABA0-3D2E8B66DFD6}"/>
              </a:ext>
            </a:extLst>
          </p:cNvPr>
          <p:cNvCxnSpPr>
            <a:cxnSpLocks/>
          </p:cNvCxnSpPr>
          <p:nvPr/>
        </p:nvCxnSpPr>
        <p:spPr>
          <a:xfrm flipV="1">
            <a:off x="4953000" y="4648200"/>
            <a:ext cx="1828801" cy="6391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2B67B72-E94C-4122-967E-D0C3B1B53229}"/>
              </a:ext>
            </a:extLst>
          </p:cNvPr>
          <p:cNvSpPr txBox="1"/>
          <p:nvPr/>
        </p:nvSpPr>
        <p:spPr>
          <a:xfrm>
            <a:off x="3983027" y="5093507"/>
            <a:ext cx="197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midbrain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E5CA8-2BE3-4C7A-BF78-EDD214DEB656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5188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6BC0D3-A4B7-4553-9402-2ACA01B2B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838700" cy="48106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B96FEC-75AB-4EAE-A161-731030799E4E}"/>
              </a:ext>
            </a:extLst>
          </p:cNvPr>
          <p:cNvCxnSpPr>
            <a:cxnSpLocks/>
          </p:cNvCxnSpPr>
          <p:nvPr/>
        </p:nvCxnSpPr>
        <p:spPr>
          <a:xfrm flipV="1">
            <a:off x="5486400" y="5296319"/>
            <a:ext cx="1066801" cy="4453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F88CA0-B18B-4706-82CA-C8BC3AD80DE9}"/>
              </a:ext>
            </a:extLst>
          </p:cNvPr>
          <p:cNvSpPr txBox="1"/>
          <p:nvPr/>
        </p:nvSpPr>
        <p:spPr>
          <a:xfrm>
            <a:off x="4936983" y="5603104"/>
            <a:ext cx="153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/>
              <a:t>Brain: 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716"/>
            <a:ext cx="4038600" cy="500502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“Pons”= “bridge”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Almost completely made of white matter that links the cerebral cortex and the cerebellum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Carries information from one side of the brain to the other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Central control of breathing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7F719-8EC3-4FED-A0F0-93546CFBCBED}"/>
              </a:ext>
            </a:extLst>
          </p:cNvPr>
          <p:cNvSpPr/>
          <p:nvPr/>
        </p:nvSpPr>
        <p:spPr>
          <a:xfrm>
            <a:off x="0" y="164064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15D460-7401-4431-9E35-067C1CA28796}"/>
              </a:ext>
            </a:extLst>
          </p:cNvPr>
          <p:cNvSpPr txBox="1">
            <a:spLocks/>
          </p:cNvSpPr>
          <p:nvPr/>
        </p:nvSpPr>
        <p:spPr>
          <a:xfrm>
            <a:off x="93672" y="394029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Brainstem: Pons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F70E3-3E5F-494F-93F8-0B91CAFC5D15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4620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/>
              <a:t>Brain: Medulla oblongata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684319" cy="508413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Located just above the spinal cord.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Transmits impulses between the spinal cord and the brain.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Controls blood pressure, heart rate, swallowing, and coughing.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1F2C0-1F41-4375-98F5-D4703C26D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838700" cy="48106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9673C8-4EF6-4984-AECD-DCC97F9A277F}"/>
              </a:ext>
            </a:extLst>
          </p:cNvPr>
          <p:cNvSpPr/>
          <p:nvPr/>
        </p:nvSpPr>
        <p:spPr>
          <a:xfrm>
            <a:off x="0" y="164064"/>
            <a:ext cx="8305800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3D21DF-8FAD-4050-A6EF-425721F2EB4E}"/>
              </a:ext>
            </a:extLst>
          </p:cNvPr>
          <p:cNvSpPr txBox="1">
            <a:spLocks/>
          </p:cNvSpPr>
          <p:nvPr/>
        </p:nvSpPr>
        <p:spPr>
          <a:xfrm>
            <a:off x="93672" y="394029"/>
            <a:ext cx="783112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Brainstem: Medulla Oblongata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52C3A2-EA3C-463F-BB43-85EBD8232F7C}"/>
              </a:ext>
            </a:extLst>
          </p:cNvPr>
          <p:cNvCxnSpPr>
            <a:cxnSpLocks/>
          </p:cNvCxnSpPr>
          <p:nvPr/>
        </p:nvCxnSpPr>
        <p:spPr>
          <a:xfrm flipV="1">
            <a:off x="5791200" y="5924056"/>
            <a:ext cx="1025061" cy="4864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7A1620-DBDA-44E6-AD55-5B1B43E99482}"/>
              </a:ext>
            </a:extLst>
          </p:cNvPr>
          <p:cNvSpPr txBox="1"/>
          <p:nvPr/>
        </p:nvSpPr>
        <p:spPr>
          <a:xfrm>
            <a:off x="4017487" y="6369362"/>
            <a:ext cx="197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medulla oblongata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6607D-3C6B-4906-8EFC-8E5C5A66528C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28309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01D06-12AB-479E-A184-493BA72E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804" y="2158349"/>
            <a:ext cx="4749196" cy="3932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/>
              <a:t>Brain: cerebellum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5553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Second largest part of brain</a:t>
            </a:r>
          </a:p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Near back of skull</a:t>
            </a:r>
          </a:p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Responsible for coordinating the movements directed by the cerebrum so that they are graceful and efficient.</a:t>
            </a:r>
          </a:p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All involuntary</a:t>
            </a:r>
          </a:p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After practicing a new sport or movement, the cerebellum aids in “muscle memory”.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3D762E-E896-4CEC-82F0-880002ED606E}"/>
              </a:ext>
            </a:extLst>
          </p:cNvPr>
          <p:cNvSpPr/>
          <p:nvPr/>
        </p:nvSpPr>
        <p:spPr>
          <a:xfrm>
            <a:off x="0" y="164064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191564-06BD-4C06-83BE-BF2F511A4708}"/>
              </a:ext>
            </a:extLst>
          </p:cNvPr>
          <p:cNvSpPr txBox="1">
            <a:spLocks/>
          </p:cNvSpPr>
          <p:nvPr/>
        </p:nvSpPr>
        <p:spPr>
          <a:xfrm>
            <a:off x="93672" y="394029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Brain: Cerebellum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EA30FDB-D48D-43C1-9656-B2DA6FEF9EE9}"/>
              </a:ext>
            </a:extLst>
          </p:cNvPr>
          <p:cNvSpPr/>
          <p:nvPr/>
        </p:nvSpPr>
        <p:spPr>
          <a:xfrm>
            <a:off x="7241290" y="4894855"/>
            <a:ext cx="1329711" cy="538492"/>
          </a:xfrm>
          <a:custGeom>
            <a:avLst/>
            <a:gdLst>
              <a:gd name="connsiteX0" fmla="*/ 30913 w 1329711"/>
              <a:gd name="connsiteY0" fmla="*/ 2665 h 538492"/>
              <a:gd name="connsiteX1" fmla="*/ 502674 w 1329711"/>
              <a:gd name="connsiteY1" fmla="*/ 14314 h 538492"/>
              <a:gd name="connsiteX2" fmla="*/ 549268 w 1329711"/>
              <a:gd name="connsiteY2" fmla="*/ 20138 h 538492"/>
              <a:gd name="connsiteX3" fmla="*/ 607510 w 1329711"/>
              <a:gd name="connsiteY3" fmla="*/ 25962 h 538492"/>
              <a:gd name="connsiteX4" fmla="*/ 1009380 w 1329711"/>
              <a:gd name="connsiteY4" fmla="*/ 37610 h 538492"/>
              <a:gd name="connsiteX5" fmla="*/ 1114215 w 1329711"/>
              <a:gd name="connsiteY5" fmla="*/ 43435 h 538492"/>
              <a:gd name="connsiteX6" fmla="*/ 1259820 w 1329711"/>
              <a:gd name="connsiteY6" fmla="*/ 49259 h 538492"/>
              <a:gd name="connsiteX7" fmla="*/ 1300590 w 1329711"/>
              <a:gd name="connsiteY7" fmla="*/ 55083 h 538492"/>
              <a:gd name="connsiteX8" fmla="*/ 1318062 w 1329711"/>
              <a:gd name="connsiteY8" fmla="*/ 60907 h 538492"/>
              <a:gd name="connsiteX9" fmla="*/ 1329711 w 1329711"/>
              <a:gd name="connsiteY9" fmla="*/ 78380 h 538492"/>
              <a:gd name="connsiteX10" fmla="*/ 1323887 w 1329711"/>
              <a:gd name="connsiteY10" fmla="*/ 154095 h 538492"/>
              <a:gd name="connsiteX11" fmla="*/ 1312238 w 1329711"/>
              <a:gd name="connsiteY11" fmla="*/ 189040 h 538492"/>
              <a:gd name="connsiteX12" fmla="*/ 1306414 w 1329711"/>
              <a:gd name="connsiteY12" fmla="*/ 212337 h 538492"/>
              <a:gd name="connsiteX13" fmla="*/ 1294766 w 1329711"/>
              <a:gd name="connsiteY13" fmla="*/ 247282 h 538492"/>
              <a:gd name="connsiteX14" fmla="*/ 1288941 w 1329711"/>
              <a:gd name="connsiteY14" fmla="*/ 264754 h 538492"/>
              <a:gd name="connsiteX15" fmla="*/ 1265645 w 1329711"/>
              <a:gd name="connsiteY15" fmla="*/ 293875 h 538492"/>
              <a:gd name="connsiteX16" fmla="*/ 1248172 w 1329711"/>
              <a:gd name="connsiteY16" fmla="*/ 334645 h 538492"/>
              <a:gd name="connsiteX17" fmla="*/ 1219051 w 1329711"/>
              <a:gd name="connsiteY17" fmla="*/ 363766 h 538492"/>
              <a:gd name="connsiteX18" fmla="*/ 1201578 w 1329711"/>
              <a:gd name="connsiteY18" fmla="*/ 381238 h 538492"/>
              <a:gd name="connsiteX19" fmla="*/ 1189930 w 1329711"/>
              <a:gd name="connsiteY19" fmla="*/ 398711 h 538492"/>
              <a:gd name="connsiteX20" fmla="*/ 1166633 w 1329711"/>
              <a:gd name="connsiteY20" fmla="*/ 410359 h 538492"/>
              <a:gd name="connsiteX21" fmla="*/ 1154985 w 1329711"/>
              <a:gd name="connsiteY21" fmla="*/ 422008 h 538492"/>
              <a:gd name="connsiteX22" fmla="*/ 1120039 w 1329711"/>
              <a:gd name="connsiteY22" fmla="*/ 433656 h 538492"/>
              <a:gd name="connsiteX23" fmla="*/ 1108391 w 1329711"/>
              <a:gd name="connsiteY23" fmla="*/ 445305 h 538492"/>
              <a:gd name="connsiteX24" fmla="*/ 1044325 w 1329711"/>
              <a:gd name="connsiteY24" fmla="*/ 462777 h 538492"/>
              <a:gd name="connsiteX25" fmla="*/ 1026852 w 1329711"/>
              <a:gd name="connsiteY25" fmla="*/ 474426 h 538492"/>
              <a:gd name="connsiteX26" fmla="*/ 1009380 w 1329711"/>
              <a:gd name="connsiteY26" fmla="*/ 480250 h 538492"/>
              <a:gd name="connsiteX27" fmla="*/ 962786 w 1329711"/>
              <a:gd name="connsiteY27" fmla="*/ 491898 h 538492"/>
              <a:gd name="connsiteX28" fmla="*/ 904544 w 1329711"/>
              <a:gd name="connsiteY28" fmla="*/ 503547 h 538492"/>
              <a:gd name="connsiteX29" fmla="*/ 828829 w 1329711"/>
              <a:gd name="connsiteY29" fmla="*/ 526844 h 538492"/>
              <a:gd name="connsiteX30" fmla="*/ 811357 w 1329711"/>
              <a:gd name="connsiteY30" fmla="*/ 532668 h 538492"/>
              <a:gd name="connsiteX31" fmla="*/ 741466 w 1329711"/>
              <a:gd name="connsiteY31" fmla="*/ 538492 h 538492"/>
              <a:gd name="connsiteX32" fmla="*/ 461904 w 1329711"/>
              <a:gd name="connsiteY32" fmla="*/ 526844 h 538492"/>
              <a:gd name="connsiteX33" fmla="*/ 397838 w 1329711"/>
              <a:gd name="connsiteY33" fmla="*/ 509371 h 538492"/>
              <a:gd name="connsiteX34" fmla="*/ 351245 w 1329711"/>
              <a:gd name="connsiteY34" fmla="*/ 486074 h 538492"/>
              <a:gd name="connsiteX35" fmla="*/ 316299 w 1329711"/>
              <a:gd name="connsiteY35" fmla="*/ 474426 h 538492"/>
              <a:gd name="connsiteX36" fmla="*/ 298827 w 1329711"/>
              <a:gd name="connsiteY36" fmla="*/ 456953 h 538492"/>
              <a:gd name="connsiteX37" fmla="*/ 263882 w 1329711"/>
              <a:gd name="connsiteY37" fmla="*/ 439480 h 538492"/>
              <a:gd name="connsiteX38" fmla="*/ 234760 w 1329711"/>
              <a:gd name="connsiteY38" fmla="*/ 410359 h 538492"/>
              <a:gd name="connsiteX39" fmla="*/ 223112 w 1329711"/>
              <a:gd name="connsiteY39" fmla="*/ 375414 h 538492"/>
              <a:gd name="connsiteX40" fmla="*/ 188167 w 1329711"/>
              <a:gd name="connsiteY40" fmla="*/ 322996 h 538492"/>
              <a:gd name="connsiteX41" fmla="*/ 176518 w 1329711"/>
              <a:gd name="connsiteY41" fmla="*/ 305524 h 538492"/>
              <a:gd name="connsiteX42" fmla="*/ 147397 w 1329711"/>
              <a:gd name="connsiteY42" fmla="*/ 276403 h 538492"/>
              <a:gd name="connsiteX43" fmla="*/ 118276 w 1329711"/>
              <a:gd name="connsiteY43" fmla="*/ 235633 h 538492"/>
              <a:gd name="connsiteX44" fmla="*/ 106628 w 1329711"/>
              <a:gd name="connsiteY44" fmla="*/ 194864 h 538492"/>
              <a:gd name="connsiteX45" fmla="*/ 100804 w 1329711"/>
              <a:gd name="connsiteY45" fmla="*/ 159919 h 538492"/>
              <a:gd name="connsiteX46" fmla="*/ 94980 w 1329711"/>
              <a:gd name="connsiteY46" fmla="*/ 142446 h 538492"/>
              <a:gd name="connsiteX47" fmla="*/ 89155 w 1329711"/>
              <a:gd name="connsiteY47" fmla="*/ 113325 h 538492"/>
              <a:gd name="connsiteX48" fmla="*/ 83331 w 1329711"/>
              <a:gd name="connsiteY48" fmla="*/ 95852 h 538492"/>
              <a:gd name="connsiteX49" fmla="*/ 65859 w 1329711"/>
              <a:gd name="connsiteY49" fmla="*/ 90028 h 538492"/>
              <a:gd name="connsiteX50" fmla="*/ 48386 w 1329711"/>
              <a:gd name="connsiteY50" fmla="*/ 66731 h 538492"/>
              <a:gd name="connsiteX51" fmla="*/ 30913 w 1329711"/>
              <a:gd name="connsiteY51" fmla="*/ 2665 h 5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9711" h="538492">
                <a:moveTo>
                  <a:pt x="30913" y="2665"/>
                </a:moveTo>
                <a:cubicBezTo>
                  <a:pt x="106628" y="-6071"/>
                  <a:pt x="345462" y="9015"/>
                  <a:pt x="502674" y="14314"/>
                </a:cubicBezTo>
                <a:cubicBezTo>
                  <a:pt x="518317" y="14841"/>
                  <a:pt x="533712" y="18410"/>
                  <a:pt x="549268" y="20138"/>
                </a:cubicBezTo>
                <a:cubicBezTo>
                  <a:pt x="568659" y="22293"/>
                  <a:pt x="588013" y="25222"/>
                  <a:pt x="607510" y="25962"/>
                </a:cubicBezTo>
                <a:lnTo>
                  <a:pt x="1009380" y="37610"/>
                </a:lnTo>
                <a:cubicBezTo>
                  <a:pt x="1044358" y="38816"/>
                  <a:pt x="1079254" y="41809"/>
                  <a:pt x="1114215" y="43435"/>
                </a:cubicBezTo>
                <a:lnTo>
                  <a:pt x="1259820" y="49259"/>
                </a:lnTo>
                <a:cubicBezTo>
                  <a:pt x="1273410" y="51200"/>
                  <a:pt x="1287129" y="52391"/>
                  <a:pt x="1300590" y="55083"/>
                </a:cubicBezTo>
                <a:cubicBezTo>
                  <a:pt x="1306610" y="56287"/>
                  <a:pt x="1313268" y="57072"/>
                  <a:pt x="1318062" y="60907"/>
                </a:cubicBezTo>
                <a:cubicBezTo>
                  <a:pt x="1323528" y="65280"/>
                  <a:pt x="1325828" y="72556"/>
                  <a:pt x="1329711" y="78380"/>
                </a:cubicBezTo>
                <a:cubicBezTo>
                  <a:pt x="1327770" y="103618"/>
                  <a:pt x="1327835" y="129092"/>
                  <a:pt x="1323887" y="154095"/>
                </a:cubicBezTo>
                <a:cubicBezTo>
                  <a:pt x="1321972" y="166223"/>
                  <a:pt x="1315766" y="177279"/>
                  <a:pt x="1312238" y="189040"/>
                </a:cubicBezTo>
                <a:cubicBezTo>
                  <a:pt x="1309938" y="196707"/>
                  <a:pt x="1308714" y="204670"/>
                  <a:pt x="1306414" y="212337"/>
                </a:cubicBezTo>
                <a:cubicBezTo>
                  <a:pt x="1302886" y="224098"/>
                  <a:pt x="1298649" y="235634"/>
                  <a:pt x="1294766" y="247282"/>
                </a:cubicBezTo>
                <a:cubicBezTo>
                  <a:pt x="1292825" y="253106"/>
                  <a:pt x="1293282" y="260413"/>
                  <a:pt x="1288941" y="264754"/>
                </a:cubicBezTo>
                <a:cubicBezTo>
                  <a:pt x="1278108" y="275588"/>
                  <a:pt x="1272992" y="279182"/>
                  <a:pt x="1265645" y="293875"/>
                </a:cubicBezTo>
                <a:cubicBezTo>
                  <a:pt x="1232971" y="359221"/>
                  <a:pt x="1296652" y="249804"/>
                  <a:pt x="1248172" y="334645"/>
                </a:cubicBezTo>
                <a:cubicBezTo>
                  <a:pt x="1232643" y="361822"/>
                  <a:pt x="1242346" y="344354"/>
                  <a:pt x="1219051" y="363766"/>
                </a:cubicBezTo>
                <a:cubicBezTo>
                  <a:pt x="1212723" y="369039"/>
                  <a:pt x="1206851" y="374910"/>
                  <a:pt x="1201578" y="381238"/>
                </a:cubicBezTo>
                <a:cubicBezTo>
                  <a:pt x="1197097" y="386615"/>
                  <a:pt x="1195307" y="394230"/>
                  <a:pt x="1189930" y="398711"/>
                </a:cubicBezTo>
                <a:cubicBezTo>
                  <a:pt x="1183260" y="404269"/>
                  <a:pt x="1174399" y="406476"/>
                  <a:pt x="1166633" y="410359"/>
                </a:cubicBezTo>
                <a:cubicBezTo>
                  <a:pt x="1162750" y="414242"/>
                  <a:pt x="1159896" y="419552"/>
                  <a:pt x="1154985" y="422008"/>
                </a:cubicBezTo>
                <a:cubicBezTo>
                  <a:pt x="1144003" y="427499"/>
                  <a:pt x="1120039" y="433656"/>
                  <a:pt x="1120039" y="433656"/>
                </a:cubicBezTo>
                <a:cubicBezTo>
                  <a:pt x="1116156" y="437539"/>
                  <a:pt x="1113302" y="442849"/>
                  <a:pt x="1108391" y="445305"/>
                </a:cubicBezTo>
                <a:cubicBezTo>
                  <a:pt x="1088688" y="455157"/>
                  <a:pt x="1065626" y="458517"/>
                  <a:pt x="1044325" y="462777"/>
                </a:cubicBezTo>
                <a:cubicBezTo>
                  <a:pt x="1038501" y="466660"/>
                  <a:pt x="1033113" y="471295"/>
                  <a:pt x="1026852" y="474426"/>
                </a:cubicBezTo>
                <a:cubicBezTo>
                  <a:pt x="1021361" y="477172"/>
                  <a:pt x="1015303" y="478635"/>
                  <a:pt x="1009380" y="480250"/>
                </a:cubicBezTo>
                <a:cubicBezTo>
                  <a:pt x="993935" y="484462"/>
                  <a:pt x="978231" y="487686"/>
                  <a:pt x="962786" y="491898"/>
                </a:cubicBezTo>
                <a:cubicBezTo>
                  <a:pt x="918051" y="504099"/>
                  <a:pt x="983229" y="492307"/>
                  <a:pt x="904544" y="503547"/>
                </a:cubicBezTo>
                <a:cubicBezTo>
                  <a:pt x="773481" y="547233"/>
                  <a:pt x="900874" y="506258"/>
                  <a:pt x="828829" y="526844"/>
                </a:cubicBezTo>
                <a:cubicBezTo>
                  <a:pt x="822926" y="528531"/>
                  <a:pt x="817442" y="531857"/>
                  <a:pt x="811357" y="532668"/>
                </a:cubicBezTo>
                <a:cubicBezTo>
                  <a:pt x="788184" y="535758"/>
                  <a:pt x="764763" y="536551"/>
                  <a:pt x="741466" y="538492"/>
                </a:cubicBezTo>
                <a:cubicBezTo>
                  <a:pt x="561549" y="534208"/>
                  <a:pt x="566225" y="545812"/>
                  <a:pt x="461904" y="526844"/>
                </a:cubicBezTo>
                <a:cubicBezTo>
                  <a:pt x="441824" y="523193"/>
                  <a:pt x="416027" y="518466"/>
                  <a:pt x="397838" y="509371"/>
                </a:cubicBezTo>
                <a:cubicBezTo>
                  <a:pt x="382307" y="501605"/>
                  <a:pt x="367718" y="491565"/>
                  <a:pt x="351245" y="486074"/>
                </a:cubicBezTo>
                <a:lnTo>
                  <a:pt x="316299" y="474426"/>
                </a:lnTo>
                <a:cubicBezTo>
                  <a:pt x="310475" y="468602"/>
                  <a:pt x="305680" y="461522"/>
                  <a:pt x="298827" y="456953"/>
                </a:cubicBezTo>
                <a:cubicBezTo>
                  <a:pt x="255928" y="428353"/>
                  <a:pt x="307881" y="477979"/>
                  <a:pt x="263882" y="439480"/>
                </a:cubicBezTo>
                <a:cubicBezTo>
                  <a:pt x="253551" y="430440"/>
                  <a:pt x="234760" y="410359"/>
                  <a:pt x="234760" y="410359"/>
                </a:cubicBezTo>
                <a:cubicBezTo>
                  <a:pt x="230877" y="398711"/>
                  <a:pt x="229923" y="385630"/>
                  <a:pt x="223112" y="375414"/>
                </a:cubicBezTo>
                <a:lnTo>
                  <a:pt x="188167" y="322996"/>
                </a:lnTo>
                <a:cubicBezTo>
                  <a:pt x="184284" y="317172"/>
                  <a:pt x="181468" y="310474"/>
                  <a:pt x="176518" y="305524"/>
                </a:cubicBezTo>
                <a:cubicBezTo>
                  <a:pt x="166811" y="295817"/>
                  <a:pt x="155011" y="287825"/>
                  <a:pt x="147397" y="276403"/>
                </a:cubicBezTo>
                <a:cubicBezTo>
                  <a:pt x="130365" y="250853"/>
                  <a:pt x="139949" y="264530"/>
                  <a:pt x="118276" y="235633"/>
                </a:cubicBezTo>
                <a:cubicBezTo>
                  <a:pt x="112725" y="218979"/>
                  <a:pt x="110285" y="213148"/>
                  <a:pt x="106628" y="194864"/>
                </a:cubicBezTo>
                <a:cubicBezTo>
                  <a:pt x="104312" y="183284"/>
                  <a:pt x="103366" y="171447"/>
                  <a:pt x="100804" y="159919"/>
                </a:cubicBezTo>
                <a:cubicBezTo>
                  <a:pt x="99472" y="153926"/>
                  <a:pt x="96469" y="148402"/>
                  <a:pt x="94980" y="142446"/>
                </a:cubicBezTo>
                <a:cubicBezTo>
                  <a:pt x="92579" y="132842"/>
                  <a:pt x="91556" y="122929"/>
                  <a:pt x="89155" y="113325"/>
                </a:cubicBezTo>
                <a:cubicBezTo>
                  <a:pt x="87666" y="107369"/>
                  <a:pt x="87672" y="100193"/>
                  <a:pt x="83331" y="95852"/>
                </a:cubicBezTo>
                <a:cubicBezTo>
                  <a:pt x="78990" y="91511"/>
                  <a:pt x="71683" y="91969"/>
                  <a:pt x="65859" y="90028"/>
                </a:cubicBezTo>
                <a:cubicBezTo>
                  <a:pt x="60035" y="82262"/>
                  <a:pt x="55250" y="73595"/>
                  <a:pt x="48386" y="66731"/>
                </a:cubicBezTo>
                <a:cubicBezTo>
                  <a:pt x="41522" y="59867"/>
                  <a:pt x="-44802" y="11401"/>
                  <a:pt x="30913" y="2665"/>
                </a:cubicBezTo>
                <a:close/>
              </a:path>
            </a:pathLst>
          </a:custGeom>
          <a:solidFill>
            <a:srgbClr val="FFFF00">
              <a:alpha val="4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8443D-9C23-4CBE-AE12-E0D47BB9A09E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4062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765" y="1086947"/>
            <a:ext cx="4572000" cy="57080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Extends from the medulla oblongata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31 pairs of spinal nerve branch out from the spinal cord, connecting it to all parts of the body.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Relays impulses from the peripheral nervous system to the brain.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cross-section of the spinal cord has a “butterfly” of gray matter surrounded by white matter.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6CAC6-E106-49DA-8BDA-DE49B1D35A09}"/>
              </a:ext>
            </a:extLst>
          </p:cNvPr>
          <p:cNvSpPr/>
          <p:nvPr/>
        </p:nvSpPr>
        <p:spPr>
          <a:xfrm>
            <a:off x="0" y="136522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F5472A-0E32-4A42-9140-CA6AC535F925}"/>
              </a:ext>
            </a:extLst>
          </p:cNvPr>
          <p:cNvSpPr txBox="1">
            <a:spLocks/>
          </p:cNvSpPr>
          <p:nvPr/>
        </p:nvSpPr>
        <p:spPr>
          <a:xfrm>
            <a:off x="93672" y="366487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Spinal Cord</a:t>
            </a:r>
          </a:p>
        </p:txBody>
      </p:sp>
      <p:pic>
        <p:nvPicPr>
          <p:cNvPr id="1026" name="Picture 2" descr="https://upload.wikimedia.org/wikipedia/commons/1/14/Blausen_0822_SpinalCord.png">
            <a:extLst>
              <a:ext uri="{FF2B5EF4-FFF2-40B4-BE49-F238E27FC236}">
                <a16:creationId xmlns:a16="http://schemas.microsoft.com/office/drawing/2014/main" id="{F14663A8-E690-43CE-861F-F3C3796C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5" y="1086354"/>
            <a:ext cx="2878128" cy="38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File:Gray770-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5" y="5042974"/>
            <a:ext cx="3868310" cy="15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79727C-530E-4953-9AF6-6F76B4841334}"/>
              </a:ext>
            </a:extLst>
          </p:cNvPr>
          <p:cNvSpPr/>
          <p:nvPr/>
        </p:nvSpPr>
        <p:spPr>
          <a:xfrm>
            <a:off x="90760" y="1188483"/>
            <a:ext cx="143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By </a:t>
            </a:r>
            <a:r>
              <a:rPr lang="en-US" sz="900" dirty="0" err="1"/>
              <a:t>BruceBlaus</a:t>
            </a:r>
            <a:r>
              <a:rPr lang="en-US" sz="900" dirty="0"/>
              <a:t> [CC BY 3.0 (https://creativecommons.org/licenses/by/3.0)], from Wikimedia Commons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7EE78-3413-4FF1-B928-241E28DBC427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4362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ACC287-7ED2-4CA5-AE70-49E2CCB0B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2B60E0-3872-4353-B08F-CB510F69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494"/>
            <a:ext cx="3429000" cy="514524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reflex arc 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is caused by a stimulus, transmitted to the spinal cord by a sensory nerve, then back to the muscles through a motor nerve </a:t>
            </a:r>
            <a:r>
              <a:rPr lang="en-US" sz="28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without first being transmitted to the brain.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B733F-41DD-49AF-B9A8-4D4A3AFDFE12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9458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3200400" cy="51054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Cerebral palsy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Coma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Encephalitis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Epilepsy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Headache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Hydrocephalus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Mental illness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Meningitis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Multiple sclerosis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89348" y="1524000"/>
            <a:ext cx="3983052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B13F9A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Parkinson’s disease</a:t>
            </a:r>
          </a:p>
          <a:p>
            <a:pPr>
              <a:buClr>
                <a:srgbClr val="B13F9A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Phobia</a:t>
            </a:r>
          </a:p>
          <a:p>
            <a:pPr>
              <a:buClr>
                <a:srgbClr val="B13F9A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Senility</a:t>
            </a:r>
          </a:p>
          <a:p>
            <a:pPr>
              <a:buClr>
                <a:srgbClr val="B13F9A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prstClr val="black"/>
                </a:solidFill>
              </a:rPr>
              <a:t>Shock</a:t>
            </a:r>
          </a:p>
          <a:p>
            <a:pPr>
              <a:buClr>
                <a:srgbClr val="B13F9A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buClr>
                <a:srgbClr val="B13F9A"/>
              </a:buClr>
              <a:buFont typeface="Courier New" panose="02070309020205020404" pitchFamily="49" charset="0"/>
              <a:buChar char="o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9154" name="Picture 2" descr="File:US Navy 050408-N-8629M-009 Hospital Corpsman 3rd Class Angela Bell, left, Chief Hospital Corpsman Luis Najera, center, and Karen Holland, RN, transfer a new patient from a stretcher to a hospital 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82" y="3776665"/>
            <a:ext cx="4169434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28B82F-93F6-43A8-B5A5-23618CCFDDA3}"/>
              </a:ext>
            </a:extLst>
          </p:cNvPr>
          <p:cNvSpPr/>
          <p:nvPr/>
        </p:nvSpPr>
        <p:spPr>
          <a:xfrm>
            <a:off x="0" y="136522"/>
            <a:ext cx="6781801" cy="12198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98A293-B77F-416A-B3F4-FC24D3C88532}"/>
              </a:ext>
            </a:extLst>
          </p:cNvPr>
          <p:cNvSpPr txBox="1">
            <a:spLocks/>
          </p:cNvSpPr>
          <p:nvPr/>
        </p:nvSpPr>
        <p:spPr>
          <a:xfrm>
            <a:off x="123035" y="487361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Common Diseases of the Nervous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92916-E925-43DC-A3BB-B396BDF72CDE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2539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73B304-E0B3-49C7-A091-BC3E1A50C15C}"/>
              </a:ext>
            </a:extLst>
          </p:cNvPr>
          <p:cNvSpPr/>
          <p:nvPr/>
        </p:nvSpPr>
        <p:spPr>
          <a:xfrm>
            <a:off x="1219200" y="2286001"/>
            <a:ext cx="67056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05CC99-1A6E-4132-AE36-3BB3DEC12EAE}"/>
              </a:ext>
            </a:extLst>
          </p:cNvPr>
          <p:cNvSpPr txBox="1">
            <a:spLocks/>
          </p:cNvSpPr>
          <p:nvPr/>
        </p:nvSpPr>
        <p:spPr>
          <a:xfrm>
            <a:off x="461083" y="2286000"/>
            <a:ext cx="8273123" cy="1894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KG Second Chances Solid" panose="02000000000000000000" pitchFamily="2" charset="0"/>
              </a:rPr>
              <a:t>Senses</a:t>
            </a:r>
            <a:endParaRPr lang="en-US" sz="2400" dirty="0">
              <a:latin typeface="KG Second Chances Soli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6A585-97C0-4614-9D64-93BE22E9D09E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43626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7EDFAD-DBF0-458E-A72A-40C4530F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C80585-94B7-4993-9E05-BA2C0439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C90791-E2A1-481F-A361-20E6E395BBD8}"/>
              </a:ext>
            </a:extLst>
          </p:cNvPr>
          <p:cNvSpPr txBox="1">
            <a:spLocks/>
          </p:cNvSpPr>
          <p:nvPr/>
        </p:nvSpPr>
        <p:spPr>
          <a:xfrm>
            <a:off x="381000" y="1164446"/>
            <a:ext cx="8229600" cy="4899266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B13F9A"/>
              </a:buClr>
            </a:pPr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  <a:cs typeface="DokChampa" panose="020B0502040204020203" pitchFamily="34" charset="-34"/>
              </a:rPr>
              <a:t>Nerve cells pass impulses throughout the body.</a:t>
            </a:r>
          </a:p>
          <a:p>
            <a:pPr>
              <a:buClr>
                <a:srgbClr val="B13F9A"/>
              </a:buClr>
            </a:pPr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  <a:cs typeface="DokChampa" panose="020B0502040204020203" pitchFamily="34" charset="-34"/>
              </a:rPr>
              <a:t>There are 2 major types of nerve cells:</a:t>
            </a:r>
          </a:p>
          <a:p>
            <a:pPr lvl="1">
              <a:buClr>
                <a:srgbClr val="B13F9A"/>
              </a:buClr>
            </a:pPr>
            <a:r>
              <a:rPr lang="en-US" sz="32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DokChampa" panose="020B0502040204020203" pitchFamily="34" charset="-34"/>
              </a:rPr>
              <a:t>Neurons (make up 10% of the nervous system)</a:t>
            </a:r>
          </a:p>
          <a:p>
            <a:pPr lvl="1">
              <a:buClr>
                <a:srgbClr val="B13F9A"/>
              </a:buClr>
            </a:pPr>
            <a:r>
              <a:rPr lang="en-US" sz="32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DokChampa" panose="020B0502040204020203" pitchFamily="34" charset="-34"/>
              </a:rPr>
              <a:t>Neuroglia (“nerve-glue”, make up 90% of the nervous system)</a:t>
            </a:r>
          </a:p>
          <a:p>
            <a:pPr>
              <a:buClr>
                <a:srgbClr val="B13F9A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E86FC-AD97-4E12-B8B5-AFF61058E01F}"/>
              </a:ext>
            </a:extLst>
          </p:cNvPr>
          <p:cNvSpPr txBox="1"/>
          <p:nvPr/>
        </p:nvSpPr>
        <p:spPr>
          <a:xfrm>
            <a:off x="5715000" y="6324600"/>
            <a:ext cx="1524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Neuroglia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C7A2D-53BE-4369-ABD9-B8843B4FB0FC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8517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746760"/>
          </a:xfrm>
        </p:spPr>
        <p:txBody>
          <a:bodyPr>
            <a:normAutofit/>
          </a:bodyPr>
          <a:lstStyle/>
          <a:p>
            <a:r>
              <a:rPr lang="en-US" dirty="0"/>
              <a:t>the senses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56360"/>
            <a:ext cx="8134351" cy="482060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All sensory organs contain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sensory receptors- 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dendrites that react to a certain external or internal stimulus.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There are 5 major types of sensory receptors: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en-US" sz="24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Mechanoreceptors</a:t>
            </a:r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(touch)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en-US" sz="24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Thermoreceptors</a:t>
            </a:r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(temperature variations)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en-US" sz="24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Pain receptors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4. </a:t>
            </a:r>
            <a:r>
              <a:rPr lang="en-US" sz="24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Chemoreceptors</a:t>
            </a:r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(chemicals)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5. </a:t>
            </a:r>
            <a:r>
              <a:rPr lang="en-US" sz="24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Photoreceptors</a:t>
            </a:r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(light)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Each sensory organ has one or more of these receptors.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89123-A66A-4D04-98FB-9D81EA867160}"/>
              </a:ext>
            </a:extLst>
          </p:cNvPr>
          <p:cNvSpPr/>
          <p:nvPr/>
        </p:nvSpPr>
        <p:spPr>
          <a:xfrm>
            <a:off x="0" y="136522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AE1926-A991-4E81-91D6-270B84AB7DD4}"/>
              </a:ext>
            </a:extLst>
          </p:cNvPr>
          <p:cNvSpPr txBox="1">
            <a:spLocks/>
          </p:cNvSpPr>
          <p:nvPr/>
        </p:nvSpPr>
        <p:spPr>
          <a:xfrm>
            <a:off x="93672" y="366487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The Senses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A1FC1-BE09-4118-8482-2D3DD5307412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5365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210551" cy="47291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impulses produced in the skin are called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cutaneous sensations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 These sensations include touch, heat, cold, pressure, &amp; pain.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These receptors are not equally distributed throughout the body.  Some body parts are more sensitive than others.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51202" name="Picture 2" descr="File:Team touching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08298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F443E2-344E-474D-B3DB-9944BB595AA2}"/>
              </a:ext>
            </a:extLst>
          </p:cNvPr>
          <p:cNvSpPr/>
          <p:nvPr/>
        </p:nvSpPr>
        <p:spPr>
          <a:xfrm>
            <a:off x="0" y="136522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C66E1F-E8F3-41B7-8146-35CAFBAE4BDB}"/>
              </a:ext>
            </a:extLst>
          </p:cNvPr>
          <p:cNvSpPr txBox="1">
            <a:spLocks/>
          </p:cNvSpPr>
          <p:nvPr/>
        </p:nvSpPr>
        <p:spPr>
          <a:xfrm>
            <a:off x="93672" y="366487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Senses: Touch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FFB13-8416-4E5C-90AB-6078BD3398FD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21423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E628FB-4A0E-4B16-8524-7A9A184D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2A899C1-090D-4DC7-BFEC-89CCCB903A52}"/>
              </a:ext>
            </a:extLst>
          </p:cNvPr>
          <p:cNvSpPr txBox="1"/>
          <p:nvPr/>
        </p:nvSpPr>
        <p:spPr>
          <a:xfrm>
            <a:off x="279142" y="1747319"/>
            <a:ext cx="1537885" cy="106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Sense pain, temperature, touch, and pressure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109A0A-9DB9-4E79-9969-C824C5911101}"/>
              </a:ext>
            </a:extLst>
          </p:cNvPr>
          <p:cNvSpPr txBox="1"/>
          <p:nvPr/>
        </p:nvSpPr>
        <p:spPr>
          <a:xfrm>
            <a:off x="318468" y="3619534"/>
            <a:ext cx="1537885" cy="131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Encapsulated nerve endings found in hairless skin that detect light touch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A9632D-8680-40E5-8A83-E9B85D5EB654}"/>
              </a:ext>
            </a:extLst>
          </p:cNvPr>
          <p:cNvSpPr txBox="1"/>
          <p:nvPr/>
        </p:nvSpPr>
        <p:spPr>
          <a:xfrm>
            <a:off x="279142" y="5348692"/>
            <a:ext cx="1537885" cy="106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 light touch and pressure within epidermis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6FC39B7-8255-43C5-8A98-2ABFF31E9365}"/>
              </a:ext>
            </a:extLst>
          </p:cNvPr>
          <p:cNvSpPr txBox="1"/>
          <p:nvPr/>
        </p:nvSpPr>
        <p:spPr>
          <a:xfrm>
            <a:off x="7163173" y="1621188"/>
            <a:ext cx="1537885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 movement of hair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0A05EE-252F-4B98-8278-01B65A306B6D}"/>
              </a:ext>
            </a:extLst>
          </p:cNvPr>
          <p:cNvSpPr txBox="1"/>
          <p:nvPr/>
        </p:nvSpPr>
        <p:spPr>
          <a:xfrm>
            <a:off x="7196976" y="3379660"/>
            <a:ext cx="1537885" cy="106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 deep pressure and stretching of skin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B38B42B-DCF0-46B0-8FF8-01084CCA30EF}"/>
              </a:ext>
            </a:extLst>
          </p:cNvPr>
          <p:cNvSpPr txBox="1"/>
          <p:nvPr/>
        </p:nvSpPr>
        <p:spPr>
          <a:xfrm>
            <a:off x="7190930" y="5104280"/>
            <a:ext cx="1537885" cy="131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Encapsulated nerve endings that detect deep pressure and vibrations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0051A-A079-4F60-B877-FC6B8B4F0865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8950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70" grpId="0"/>
      <p:bldP spid="71" grpId="0"/>
      <p:bldP spid="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7E878-8FEC-4CE4-8B41-FC16228CA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944EB-1F5E-4FC2-917D-1CCB81832C5B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2826582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46760"/>
          </a:xfrm>
        </p:spPr>
        <p:txBody>
          <a:bodyPr>
            <a:normAutofit/>
          </a:bodyPr>
          <a:lstStyle/>
          <a:p>
            <a:r>
              <a:rPr lang="en-US" dirty="0"/>
              <a:t>The senses: Taste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8193" y="1202415"/>
            <a:ext cx="8229600" cy="5613587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tongue is filled with bumps called </a:t>
            </a:r>
            <a:r>
              <a:rPr lang="en-US" sz="22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papillae</a:t>
            </a:r>
            <a:r>
              <a:rPr lang="en-US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  Many of these papillae contain </a:t>
            </a:r>
            <a:r>
              <a:rPr lang="en-US" sz="22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taste buds</a:t>
            </a:r>
            <a:r>
              <a:rPr lang="en-US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which contain </a:t>
            </a:r>
            <a:r>
              <a:rPr lang="en-US" sz="22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chemoreceptors</a:t>
            </a:r>
            <a:r>
              <a:rPr lang="en-US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</a:p>
          <a:p>
            <a:r>
              <a:rPr lang="en-US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These chemoreceptors bind to certain molecules and then initiate an impulse through the nerves.</a:t>
            </a:r>
          </a:p>
          <a:p>
            <a:r>
              <a:rPr lang="en-US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Children have more taste buds than adults, so they taste more strongly.  Also, a child’s taste buds are replaced more often than an adult’s.  This is why children become “less picky” as they grow.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alpha val="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Gnature with Gnat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269BD-B370-4489-895F-08F2E859C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79" y="3999815"/>
            <a:ext cx="3206695" cy="24330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6D3548C-9B87-4735-89BF-D58DFF5B3ED4}"/>
              </a:ext>
            </a:extLst>
          </p:cNvPr>
          <p:cNvGrpSpPr/>
          <p:nvPr/>
        </p:nvGrpSpPr>
        <p:grpSpPr>
          <a:xfrm>
            <a:off x="1602416" y="4177869"/>
            <a:ext cx="3644968" cy="2610232"/>
            <a:chOff x="5521" y="6174180"/>
            <a:chExt cx="3895342" cy="2859855"/>
          </a:xfrm>
        </p:grpSpPr>
        <p:pic>
          <p:nvPicPr>
            <p:cNvPr id="8" name="Picture 4" descr="File:The Tongue.jpg">
              <a:extLst>
                <a:ext uri="{FF2B5EF4-FFF2-40B4-BE49-F238E27FC236}">
                  <a16:creationId xmlns:a16="http://schemas.microsoft.com/office/drawing/2014/main" id="{28860166-B282-44BE-9F8A-34D64837F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4" t="28427" r="28818"/>
            <a:stretch/>
          </p:blipFill>
          <p:spPr bwMode="auto">
            <a:xfrm>
              <a:off x="609988" y="6334751"/>
              <a:ext cx="1615246" cy="269928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396B34-7E8A-451A-ADE3-2F9FBA543B59}"/>
                </a:ext>
              </a:extLst>
            </p:cNvPr>
            <p:cNvSpPr txBox="1"/>
            <p:nvPr/>
          </p:nvSpPr>
          <p:spPr>
            <a:xfrm>
              <a:off x="2373976" y="6609687"/>
              <a:ext cx="15268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Circumvallate </a:t>
              </a:r>
            </a:p>
            <a:p>
              <a:r>
                <a:rPr lang="en-US" sz="1100" dirty="0"/>
                <a:t>papillae</a:t>
              </a:r>
            </a:p>
          </p:txBody>
        </p:sp>
        <p:sp>
          <p:nvSpPr>
            <p:cNvPr id="10" name="Right Bracket 9">
              <a:extLst>
                <a:ext uri="{FF2B5EF4-FFF2-40B4-BE49-F238E27FC236}">
                  <a16:creationId xmlns:a16="http://schemas.microsoft.com/office/drawing/2014/main" id="{8E2045E9-FFE0-4F37-8111-FD7BCBE0A834}"/>
                </a:ext>
              </a:extLst>
            </p:cNvPr>
            <p:cNvSpPr/>
            <p:nvPr/>
          </p:nvSpPr>
          <p:spPr>
            <a:xfrm>
              <a:off x="2225235" y="7088177"/>
              <a:ext cx="148742" cy="1846800"/>
            </a:xfrm>
            <a:prstGeom prst="righ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33D61C-142E-4E35-824B-86808348E572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532408" y="6825131"/>
              <a:ext cx="84156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D54EE4-8485-4529-A740-DDEDEB356728}"/>
                </a:ext>
              </a:extLst>
            </p:cNvPr>
            <p:cNvSpPr txBox="1"/>
            <p:nvPr/>
          </p:nvSpPr>
          <p:spPr>
            <a:xfrm>
              <a:off x="2462811" y="7425265"/>
              <a:ext cx="87195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Filiform &amp; fungiform papillae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3E0F66-1AE9-4412-BEF6-1009C648738C}"/>
                </a:ext>
              </a:extLst>
            </p:cNvPr>
            <p:cNvSpPr txBox="1"/>
            <p:nvPr/>
          </p:nvSpPr>
          <p:spPr>
            <a:xfrm>
              <a:off x="5521" y="6174180"/>
              <a:ext cx="15268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Foliate papillae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3DDE88-D771-4B1B-BE5E-A9D5C5FDD6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5214" y="6444139"/>
              <a:ext cx="119358" cy="145762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59B5A-C215-4879-93B4-FA0A1813CEF4}"/>
              </a:ext>
            </a:extLst>
          </p:cNvPr>
          <p:cNvSpPr/>
          <p:nvPr/>
        </p:nvSpPr>
        <p:spPr>
          <a:xfrm>
            <a:off x="0" y="136522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E5A1729-86EB-4E54-9CB9-3B515A85F48A}"/>
              </a:ext>
            </a:extLst>
          </p:cNvPr>
          <p:cNvSpPr txBox="1">
            <a:spLocks/>
          </p:cNvSpPr>
          <p:nvPr/>
        </p:nvSpPr>
        <p:spPr>
          <a:xfrm>
            <a:off x="93672" y="366487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Senses: Taste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F388E-0CCC-404D-85E3-5DA65A2D5BEA}"/>
              </a:ext>
            </a:extLst>
          </p:cNvPr>
          <p:cNvSpPr txBox="1"/>
          <p:nvPr/>
        </p:nvSpPr>
        <p:spPr>
          <a:xfrm>
            <a:off x="5562600" y="6432911"/>
            <a:ext cx="313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 of a taste bud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0FAD4F-C65E-4EA2-9545-6F811B9F8278}"/>
              </a:ext>
            </a:extLst>
          </p:cNvPr>
          <p:cNvSpPr txBox="1"/>
          <p:nvPr/>
        </p:nvSpPr>
        <p:spPr>
          <a:xfrm>
            <a:off x="68580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5223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384AF-C248-4F0C-853C-AAE26850C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C7ADB6A-1E48-4656-95F0-FE000957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8463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sense of smell is closely related to the sense of taste.</a:t>
            </a:r>
          </a:p>
          <a:p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Olfactory receptors 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 the upper nasal cavities help to distinguish thousands of different molecules.</a:t>
            </a:r>
          </a:p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“Sniffing” helps to bring these molecules into contact with the olfactory receptors.</a:t>
            </a:r>
          </a:p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When olfactory receptors contact a substance continually, they become insensitive to the smell.  This is called 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accommodation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3E6FE-F4C5-4396-8563-8158F858BBB3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5204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le:AnatomyHuman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55" y="1850695"/>
            <a:ext cx="6962553" cy="49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7239000" cy="484632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structures of the ear all work together to collect and transfer sound vibrations to the </a:t>
            </a:r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auditory nerve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6115A2-FDEA-4852-B754-FBEA4ECCF1FA}"/>
              </a:ext>
            </a:extLst>
          </p:cNvPr>
          <p:cNvSpPr/>
          <p:nvPr/>
        </p:nvSpPr>
        <p:spPr>
          <a:xfrm>
            <a:off x="0" y="136522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BF2D70-A1BE-4B47-A250-090164D8DD05}"/>
              </a:ext>
            </a:extLst>
          </p:cNvPr>
          <p:cNvSpPr txBox="1">
            <a:spLocks/>
          </p:cNvSpPr>
          <p:nvPr/>
        </p:nvSpPr>
        <p:spPr>
          <a:xfrm>
            <a:off x="93672" y="366487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Senses: Hearing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E0019-DF1B-4796-B8A6-0F5668DD9CD1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2100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le:AnatomyHuman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79" y="1143000"/>
            <a:ext cx="435934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134" y="1310494"/>
            <a:ext cx="4343400" cy="524270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Sound waves are collected by the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auricle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(outer ear) and are passed through the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external auditory canal.</a:t>
            </a:r>
          </a:p>
          <a:p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sound waves then vibrate the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tympanic membrane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(eardrum).</a:t>
            </a:r>
          </a:p>
          <a:p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Sound waves then travel through the middle ear, a set of 3 tiny, jointed bones: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malleus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incus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and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stapes</a:t>
            </a:r>
          </a:p>
          <a:p>
            <a:pPr lvl="1"/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These are commonly known as the hammer, the anvil, and the stirrup.</a:t>
            </a:r>
            <a:endParaRPr lang="en-US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They amplify the sound waves to the inner ear through a membrane called the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oval window.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1999" y="4419600"/>
            <a:ext cx="43562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Watch a video of the ear working:</a:t>
            </a:r>
          </a:p>
          <a:p>
            <a:r>
              <a:rPr lang="en-US" sz="1600" dirty="0">
                <a:solidFill>
                  <a:prstClr val="black"/>
                </a:solidFill>
                <a:hlinkClick r:id="rId3"/>
              </a:rPr>
              <a:t>https://www.youtube.com/watch?v=dCyz8-eAs1I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5860D-E190-49F9-80C3-2702FA6CF864}"/>
              </a:ext>
            </a:extLst>
          </p:cNvPr>
          <p:cNvSpPr/>
          <p:nvPr/>
        </p:nvSpPr>
        <p:spPr>
          <a:xfrm>
            <a:off x="0" y="136522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1CBBEE-A5BC-45CB-8B75-98CC918AAB5C}"/>
              </a:ext>
            </a:extLst>
          </p:cNvPr>
          <p:cNvSpPr txBox="1">
            <a:spLocks/>
          </p:cNvSpPr>
          <p:nvPr/>
        </p:nvSpPr>
        <p:spPr>
          <a:xfrm>
            <a:off x="93672" y="366487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Senses: Hearing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39237-0862-449A-BD36-6A993B6B4E1B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25888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le:AnatomyHuman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22" y="2209800"/>
            <a:ext cx="5392478" cy="38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134" y="1219200"/>
            <a:ext cx="3980666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inner ear contains the 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cochlea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a bony snail-shaped structure containing membranes filled with fluid.</a:t>
            </a:r>
          </a:p>
          <a:p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As the tiny hair cells (stereocilia) inside the cochlea vibrate, they depolarize the ends of the nerve cells, which begins an action potential, transferring the impulse to the brain through the 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auditory nerve.</a:t>
            </a:r>
          </a:p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brain registers these impulses as sounds.</a:t>
            </a:r>
            <a:endParaRPr lang="en-US" sz="28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48A84-4E6C-498E-940F-B403FBD88E19}"/>
              </a:ext>
            </a:extLst>
          </p:cNvPr>
          <p:cNvSpPr/>
          <p:nvPr/>
        </p:nvSpPr>
        <p:spPr>
          <a:xfrm>
            <a:off x="0" y="136522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42AA4F-291F-4059-B465-C4A182F20FA1}"/>
              </a:ext>
            </a:extLst>
          </p:cNvPr>
          <p:cNvSpPr txBox="1">
            <a:spLocks/>
          </p:cNvSpPr>
          <p:nvPr/>
        </p:nvSpPr>
        <p:spPr>
          <a:xfrm>
            <a:off x="93672" y="366487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Senses: Hearing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A0FA5-2A69-4232-94DE-E11FBF4C42D4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905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0668E-77AB-4179-BB00-5F4936697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ADD0D7D-0A7D-4EB7-AE6F-E3F1046FF0BD}"/>
              </a:ext>
            </a:extLst>
          </p:cNvPr>
          <p:cNvSpPr txBox="1"/>
          <p:nvPr/>
        </p:nvSpPr>
        <p:spPr>
          <a:xfrm>
            <a:off x="922126" y="1195210"/>
            <a:ext cx="2130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Sound waves enter your outer ear and travel down the ear canal.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95C271-2DA8-469F-A380-2CA2A62594AA}"/>
              </a:ext>
            </a:extLst>
          </p:cNvPr>
          <p:cNvSpPr txBox="1"/>
          <p:nvPr/>
        </p:nvSpPr>
        <p:spPr>
          <a:xfrm>
            <a:off x="3188448" y="1222157"/>
            <a:ext cx="2495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The tympanic membrane (eardrum) vibrates and sends the vibrations to the tiny bones in the middle ear (</a:t>
            </a:r>
            <a:r>
              <a:rPr lang="en-US" sz="1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ossicles</a:t>
            </a: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).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042853-8AA7-45D8-B52A-7D7CD38CD3FA}"/>
              </a:ext>
            </a:extLst>
          </p:cNvPr>
          <p:cNvSpPr txBox="1"/>
          <p:nvPr/>
        </p:nvSpPr>
        <p:spPr>
          <a:xfrm>
            <a:off x="5860696" y="1521693"/>
            <a:ext cx="238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The malleus, incus, and stapes amplify the vibrations and send them to the inner ear.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9494AE-4B17-428C-B8D9-9CA2F209C37C}"/>
              </a:ext>
            </a:extLst>
          </p:cNvPr>
          <p:cNvSpPr txBox="1"/>
          <p:nvPr/>
        </p:nvSpPr>
        <p:spPr>
          <a:xfrm>
            <a:off x="6067925" y="3084524"/>
            <a:ext cx="2434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Within the cochlea, the organ of </a:t>
            </a:r>
            <a:r>
              <a:rPr lang="en-US" sz="14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Corti</a:t>
            </a:r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is filled with stereocilia that transmit the mechanical energy of sound waves into electrical signals.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ABFB2F-093C-48F0-B09B-754039BDA375}"/>
              </a:ext>
            </a:extLst>
          </p:cNvPr>
          <p:cNvSpPr txBox="1"/>
          <p:nvPr/>
        </p:nvSpPr>
        <p:spPr>
          <a:xfrm>
            <a:off x="5859181" y="5137892"/>
            <a:ext cx="2532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The electrical impulse travels through the auditory nerve towards the brain, which interprets the impulse as sounds.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30F40-0417-4EFE-AB05-0E0F0E38024B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5941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0C14084-36A3-4726-B0A4-FDC01D6AF4DC}"/>
              </a:ext>
            </a:extLst>
          </p:cNvPr>
          <p:cNvSpPr/>
          <p:nvPr/>
        </p:nvSpPr>
        <p:spPr>
          <a:xfrm>
            <a:off x="0" y="76200"/>
            <a:ext cx="7848600" cy="9376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72" y="274320"/>
            <a:ext cx="7895751" cy="51816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KG Second Chances Solid" panose="02000000000000000000" pitchFamily="2" charset="0"/>
              </a:rPr>
              <a:t>Structure of a neuron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7FF24-E1F6-4630-B0E8-E34C1E1E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BAC059-D862-49C6-B317-7FE1A51EFF5F}"/>
              </a:ext>
            </a:extLst>
          </p:cNvPr>
          <p:cNvCxnSpPr>
            <a:cxnSpLocks/>
          </p:cNvCxnSpPr>
          <p:nvPr/>
        </p:nvCxnSpPr>
        <p:spPr>
          <a:xfrm flipV="1">
            <a:off x="4501552" y="3657601"/>
            <a:ext cx="0" cy="1837535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9E3426A6-7FC7-4961-8C92-673D2805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6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960F6E-89B2-4499-A129-1C2EA2CF41CF}"/>
              </a:ext>
            </a:extLst>
          </p:cNvPr>
          <p:cNvCxnSpPr>
            <a:cxnSpLocks/>
          </p:cNvCxnSpPr>
          <p:nvPr/>
        </p:nvCxnSpPr>
        <p:spPr>
          <a:xfrm>
            <a:off x="1411471" y="2016685"/>
            <a:ext cx="304800" cy="45720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E8486B-9EC4-4C11-8853-AF922531FE95}"/>
              </a:ext>
            </a:extLst>
          </p:cNvPr>
          <p:cNvCxnSpPr>
            <a:cxnSpLocks/>
          </p:cNvCxnSpPr>
          <p:nvPr/>
        </p:nvCxnSpPr>
        <p:spPr>
          <a:xfrm flipH="1">
            <a:off x="744855" y="1905000"/>
            <a:ext cx="398145" cy="99060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7E58BF-F5A3-4ECE-B6D0-95304CE08095}"/>
              </a:ext>
            </a:extLst>
          </p:cNvPr>
          <p:cNvSpPr/>
          <p:nvPr/>
        </p:nvSpPr>
        <p:spPr>
          <a:xfrm>
            <a:off x="246072" y="1056790"/>
            <a:ext cx="3200400" cy="1066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76BAC6-E7B0-44EA-B9AF-0FFF3EA584E5}"/>
              </a:ext>
            </a:extLst>
          </p:cNvPr>
          <p:cNvSpPr txBox="1"/>
          <p:nvPr/>
        </p:nvSpPr>
        <p:spPr>
          <a:xfrm>
            <a:off x="364364" y="1083072"/>
            <a:ext cx="297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Dendrites: receive the nerve impulse from the senses or another neuron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306A232-BAE5-4094-838D-C82DDD96283B}"/>
              </a:ext>
            </a:extLst>
          </p:cNvPr>
          <p:cNvCxnSpPr>
            <a:cxnSpLocks/>
          </p:cNvCxnSpPr>
          <p:nvPr/>
        </p:nvCxnSpPr>
        <p:spPr>
          <a:xfrm flipV="1">
            <a:off x="1336655" y="4038600"/>
            <a:ext cx="339745" cy="145653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26E2000-4D16-4D81-93FC-B496706EE848}"/>
              </a:ext>
            </a:extLst>
          </p:cNvPr>
          <p:cNvSpPr/>
          <p:nvPr/>
        </p:nvSpPr>
        <p:spPr>
          <a:xfrm>
            <a:off x="222848" y="5486400"/>
            <a:ext cx="3200400" cy="1066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D4FDF1-31DE-4021-8FA8-9842E4C0C95C}"/>
              </a:ext>
            </a:extLst>
          </p:cNvPr>
          <p:cNvSpPr txBox="1"/>
          <p:nvPr/>
        </p:nvSpPr>
        <p:spPr>
          <a:xfrm>
            <a:off x="334272" y="5575770"/>
            <a:ext cx="297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Cell Body: contains the nucleus; transmits impulse to the axon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05274E-34AA-411B-ACDA-E6A84926C4A5}"/>
              </a:ext>
            </a:extLst>
          </p:cNvPr>
          <p:cNvCxnSpPr>
            <a:cxnSpLocks/>
          </p:cNvCxnSpPr>
          <p:nvPr/>
        </p:nvCxnSpPr>
        <p:spPr>
          <a:xfrm flipH="1">
            <a:off x="5697530" y="1835127"/>
            <a:ext cx="23222" cy="166836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470C540-F721-4A5F-A695-80A178D4776F}"/>
              </a:ext>
            </a:extLst>
          </p:cNvPr>
          <p:cNvSpPr/>
          <p:nvPr/>
        </p:nvSpPr>
        <p:spPr>
          <a:xfrm>
            <a:off x="4501552" y="1071977"/>
            <a:ext cx="3200400" cy="12702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C16F0E-FF60-4708-B077-7E5C2A86AE9C}"/>
              </a:ext>
            </a:extLst>
          </p:cNvPr>
          <p:cNvSpPr txBox="1"/>
          <p:nvPr/>
        </p:nvSpPr>
        <p:spPr>
          <a:xfrm>
            <a:off x="4571855" y="1180871"/>
            <a:ext cx="297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Axon: passageway for nerve impulse after cell body; end in axon terminals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5B0FF16-0254-4B88-B94A-0B6253E7FC64}"/>
              </a:ext>
            </a:extLst>
          </p:cNvPr>
          <p:cNvSpPr/>
          <p:nvPr/>
        </p:nvSpPr>
        <p:spPr>
          <a:xfrm>
            <a:off x="3810000" y="4648200"/>
            <a:ext cx="3962400" cy="19226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FB836-19E7-4691-BC80-5D8CB968B849}"/>
              </a:ext>
            </a:extLst>
          </p:cNvPr>
          <p:cNvSpPr txBox="1"/>
          <p:nvPr/>
        </p:nvSpPr>
        <p:spPr>
          <a:xfrm>
            <a:off x="3887412" y="4686187"/>
            <a:ext cx="3884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Myelin sheath: insulates the axon.  Produced by the Schwann cells.</a:t>
            </a:r>
          </a:p>
          <a:p>
            <a:r>
              <a:rPr lang="en-US" dirty="0">
                <a:solidFill>
                  <a:schemeClr val="bg1"/>
                </a:solidFill>
              </a:rPr>
              <a:t>Between the myelin sheath is the Nodes of Ranvier.  Nerve impulses jump from node to node, which increases the speed of the impulse.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94FC2B-B91E-4280-9AB2-1749043C95B0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7875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4" grpId="0" animBg="1"/>
      <p:bldP spid="35" grpId="0"/>
      <p:bldP spid="37" grpId="0" animBg="1"/>
      <p:bldP spid="38" grpId="0"/>
      <p:bldP spid="39" grpId="0" animBg="1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le:Roll, pitch, and yaw- the plane of motion of each semicircular 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00951"/>
            <a:ext cx="2819400" cy="25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134" y="1066800"/>
            <a:ext cx="6571466" cy="5486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 addition to hearing, the ear also helps us with balance.</a:t>
            </a:r>
          </a:p>
          <a:p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Three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semicircular canals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are located above the cochlea and are situated at right angles to each other.</a:t>
            </a:r>
          </a:p>
          <a:p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These canals are filled with fluid and lined with hair cells. Above the hair cells are tiny crystals called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otoliths</a:t>
            </a:r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 When the head moves, these otoliths slide, stimulating the hair cells and sending an impulse to your brain.</a:t>
            </a:r>
          </a:p>
          <a:p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Because the 3 canals are at right angles, all types of motion can be recognized.</a:t>
            </a:r>
            <a:endParaRPr lang="en-US" sz="20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56324" name="Picture 4" descr="https://upload.wikimedia.org/wikipedia/commons/e/ea/Gray9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365375" cy="16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File:Otolith organ of vestibular syst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3581400" cy="20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543800" y="609600"/>
            <a:ext cx="1447800" cy="1752600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9A131-2DF9-4192-9804-72913A25A0DD}"/>
              </a:ext>
            </a:extLst>
          </p:cNvPr>
          <p:cNvSpPr/>
          <p:nvPr/>
        </p:nvSpPr>
        <p:spPr>
          <a:xfrm>
            <a:off x="0" y="136522"/>
            <a:ext cx="6781801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99AE80-54AE-4D52-8C71-5DC4AD903D2E}"/>
              </a:ext>
            </a:extLst>
          </p:cNvPr>
          <p:cNvSpPr txBox="1">
            <a:spLocks/>
          </p:cNvSpPr>
          <p:nvPr/>
        </p:nvSpPr>
        <p:spPr>
          <a:xfrm>
            <a:off x="93672" y="366487"/>
            <a:ext cx="6916729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Senses: Balance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A1763D-A7EF-4849-8322-B5B0FFC6FD60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4606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2F3E-05E2-4E84-9862-1754A739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F2398F7-0B40-41C4-BE74-AB6DF0D99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33" y="1447800"/>
            <a:ext cx="7809603" cy="51054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eye is comprised of 3 tissue layers: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4AE59-DF4B-4137-BEE1-C4B98DF02AEE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7137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27BE19-37DF-468E-B882-B7443DAB3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37EACC96-A1C8-4B4C-BB43-844B7388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34" y="1066800"/>
            <a:ext cx="8705066" cy="5486400"/>
          </a:xfrm>
        </p:spPr>
        <p:txBody>
          <a:bodyPr>
            <a:normAutofit/>
          </a:bodyPr>
          <a:lstStyle/>
          <a:p>
            <a:r>
              <a:rPr lang="en-US" sz="2300" dirty="0"/>
              <a:t>Cornea is made of thick, transparent tissue</a:t>
            </a:r>
          </a:p>
          <a:p>
            <a:pPr lvl="1"/>
            <a:r>
              <a:rPr lang="en-US" sz="2000" dirty="0"/>
              <a:t>Function= allows light into the eye</a:t>
            </a:r>
          </a:p>
          <a:p>
            <a:r>
              <a:rPr lang="en-US" sz="2300" dirty="0"/>
              <a:t>The iris is located behind the cornea.  It is the colored part of the eye.</a:t>
            </a:r>
          </a:p>
          <a:p>
            <a:pPr lvl="1"/>
            <a:r>
              <a:rPr lang="en-US" sz="2100" dirty="0"/>
              <a:t>Function= works with pupil to regulate light entering the eye</a:t>
            </a:r>
          </a:p>
          <a:p>
            <a:r>
              <a:rPr lang="en-US" sz="2300" dirty="0"/>
              <a:t>Pupil is the opening in the center of the iris</a:t>
            </a:r>
          </a:p>
          <a:p>
            <a:pPr lvl="1"/>
            <a:r>
              <a:rPr lang="en-US" sz="2000" dirty="0"/>
              <a:t>Function= muscles regulate the amount of light entering the eye</a:t>
            </a:r>
          </a:p>
          <a:p>
            <a:pPr lvl="2"/>
            <a:r>
              <a:rPr lang="en-US" sz="1700" dirty="0"/>
              <a:t>Low light- pupil wide open</a:t>
            </a:r>
          </a:p>
          <a:p>
            <a:pPr lvl="2"/>
            <a:r>
              <a:rPr lang="en-US" sz="1700" dirty="0"/>
              <a:t>High light- pupil nearly closed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6C6D9-A95A-4D75-BF99-0A24106ED7F2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3278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0FFE3B-585A-4E5E-857D-E43F9C941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D45A3C8D-B14C-4E0A-98E4-85CC6D0F0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34" y="1219200"/>
            <a:ext cx="8400266" cy="5334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retina</a:t>
            </a:r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located in the back of the eye, contains thousands of photoreceptors.</a:t>
            </a:r>
          </a:p>
          <a:p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There are two kinds of photoreceptors: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Rods-</a:t>
            </a:r>
            <a:r>
              <a:rPr lang="en-US" sz="18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distributed all over the retina.  Responsible for vision in low light, extremely sensitive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Cones-</a:t>
            </a:r>
            <a:r>
              <a:rPr lang="en-US" sz="18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concentrated in center of retina. Responsible for detection of colors, less sensitive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81A21-09D2-4357-B88F-905C66ACDB23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42904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36BA7D-848A-4B34-B113-64B4B6A9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DD8F93-3C26-41E4-886C-AA0B693F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34" y="1371600"/>
            <a:ext cx="7943066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There are no photoreceptors where the optic nerve meets the eye.  This is called a 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blind spot</a:t>
            </a:r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Because this blind spot affects different parts of each eye, it is not regularly noticed.  The brain “fills in” the missing images.</a:t>
            </a:r>
            <a:endParaRPr lang="en-US" sz="24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E3ABD-9C6C-4B78-82D0-819D2FF9283C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7514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381F55-F4F3-45B5-B39C-7ADC14747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48F578E-A2DF-43FA-9D4D-35C3FB8E5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34" y="1310494"/>
            <a:ext cx="8476466" cy="524270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lens</a:t>
            </a:r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is a semi-solid disc that directs light waves towards the retina.</a:t>
            </a:r>
          </a:p>
          <a:p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It is controlled by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ciliary muscles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and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suspensory ligaments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These muscles and ligaments help bend or flatten the lens based on the distance of the image being viewed.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lens becomes less elastic with age, causing some adults to need corrective lenses to have difficulty focusing at certain distances.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F2549-A59F-4DA0-833E-21B694F0796F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21842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134" y="1371600"/>
            <a:ext cx="8476466" cy="518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lens is responsible for focusing the light on the retina, to be interpreted by the photoreceptors and sent to the brain.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CC9C5-CB2B-40A8-91EE-5905FA257D61}"/>
              </a:ext>
            </a:extLst>
          </p:cNvPr>
          <p:cNvSpPr/>
          <p:nvPr/>
        </p:nvSpPr>
        <p:spPr>
          <a:xfrm>
            <a:off x="1" y="136522"/>
            <a:ext cx="3886200" cy="9440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E076CD-F3BA-4890-99B0-5BA77972A10C}"/>
              </a:ext>
            </a:extLst>
          </p:cNvPr>
          <p:cNvSpPr txBox="1">
            <a:spLocks/>
          </p:cNvSpPr>
          <p:nvPr/>
        </p:nvSpPr>
        <p:spPr>
          <a:xfrm>
            <a:off x="93673" y="366487"/>
            <a:ext cx="371632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299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KG Second Chances Solid" panose="02000000000000000000" pitchFamily="2" charset="0"/>
              </a:rPr>
              <a:t>Senses: 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BEC2D-7C7C-42DF-A1A8-8A1B60DCF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58" y="2362200"/>
            <a:ext cx="6956942" cy="4218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EE908C-77A9-4113-A980-2ED054ABE26D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7711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3B40BC-3797-48BC-A52B-38E500EAD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F6CF-A8E5-4AC5-8EF0-2F2E798E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559526" cy="579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815ED-67DE-45AF-BD11-D680E0201025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4895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4434B3-A1C6-40F1-B3B2-7E5474B00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5E8A0BBE-B4B2-4548-9F39-269A3DC1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34" y="1371600"/>
            <a:ext cx="8476466" cy="518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 front of the lens is a fluid called 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aqueous humor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which nourishes the cornea and behind the lens is the 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vitreous humor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which is a thick, jelly-like fluid that refracts light and fills the space between the lens and retina.</a:t>
            </a:r>
            <a:endParaRPr lang="en-US" sz="24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265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49768-61CE-4309-84B3-61B8323BA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5AC065F-2B0C-410B-A50E-C2F5027E9F4E}"/>
              </a:ext>
            </a:extLst>
          </p:cNvPr>
          <p:cNvSpPr txBox="1">
            <a:spLocks/>
          </p:cNvSpPr>
          <p:nvPr/>
        </p:nvSpPr>
        <p:spPr>
          <a:xfrm>
            <a:off x="304800" y="1343674"/>
            <a:ext cx="5532806" cy="454836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B13F9A"/>
              </a:buClr>
            </a:pP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Neurons are classified by the number of processes (extensions) from the cell body.</a:t>
            </a:r>
          </a:p>
          <a:p>
            <a:pPr lvl="1">
              <a:buClr>
                <a:srgbClr val="B13F9A"/>
              </a:buClr>
            </a:pPr>
            <a:r>
              <a:rPr lang="en-US" sz="2800" b="1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Unipolar neurons </a:t>
            </a: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have one process</a:t>
            </a:r>
          </a:p>
          <a:p>
            <a:pPr lvl="1">
              <a:buClr>
                <a:srgbClr val="B13F9A"/>
              </a:buClr>
            </a:pPr>
            <a:r>
              <a:rPr lang="en-US" sz="2800" b="1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Bipolar neurons </a:t>
            </a: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have two processes</a:t>
            </a:r>
          </a:p>
          <a:p>
            <a:pPr lvl="1">
              <a:buClr>
                <a:srgbClr val="B13F9A"/>
              </a:buClr>
            </a:pPr>
            <a:r>
              <a:rPr lang="en-US" sz="2800" b="1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Multipolar neurons </a:t>
            </a:r>
            <a:r>
              <a:rPr lang="en-US" sz="28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have many processes (usually several dendrites and one axon)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7A777-9011-444C-8A42-716110D4E373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1154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ADA998-7F98-45A3-B90B-3717EB501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0E19465-352D-4E23-8ED8-1F85256AED26}"/>
              </a:ext>
            </a:extLst>
          </p:cNvPr>
          <p:cNvSpPr txBox="1"/>
          <p:nvPr/>
        </p:nvSpPr>
        <p:spPr>
          <a:xfrm>
            <a:off x="3779088" y="1491233"/>
            <a:ext cx="332788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b="1" dirty="0">
                <a:solidFill>
                  <a:prstClr val="black"/>
                </a:solidFill>
                <a:latin typeface="Calibri" panose="020F0502020204030204"/>
              </a:rPr>
              <a:t>Astrocytes</a:t>
            </a:r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: Support and anchor neurons to surrounding capillaries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1CAF35-4786-41C5-B01A-7E013CEE13C6}"/>
              </a:ext>
            </a:extLst>
          </p:cNvPr>
          <p:cNvSpPr txBox="1"/>
          <p:nvPr/>
        </p:nvSpPr>
        <p:spPr>
          <a:xfrm>
            <a:off x="3828785" y="2412417"/>
            <a:ext cx="318399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b="1" dirty="0">
                <a:solidFill>
                  <a:prstClr val="black"/>
                </a:solidFill>
                <a:latin typeface="Calibri" panose="020F0502020204030204"/>
              </a:rPr>
              <a:t>Microglia</a:t>
            </a:r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: Provides immune response to Central Nervous System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E344F1-2EA5-4E35-8055-B8B872D06743}"/>
              </a:ext>
            </a:extLst>
          </p:cNvPr>
          <p:cNvSpPr txBox="1"/>
          <p:nvPr/>
        </p:nvSpPr>
        <p:spPr>
          <a:xfrm>
            <a:off x="3788492" y="3267338"/>
            <a:ext cx="304267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b="1" dirty="0">
                <a:solidFill>
                  <a:prstClr val="black"/>
                </a:solidFill>
                <a:latin typeface="Calibri" panose="020F0502020204030204"/>
              </a:rPr>
              <a:t>Ependymal cells</a:t>
            </a:r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: Secrete and circulate cerebrospinal fluid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CA12AC-003E-404F-96EE-80661F635BD7}"/>
              </a:ext>
            </a:extLst>
          </p:cNvPr>
          <p:cNvSpPr txBox="1"/>
          <p:nvPr/>
        </p:nvSpPr>
        <p:spPr>
          <a:xfrm>
            <a:off x="3766379" y="4145814"/>
            <a:ext cx="332788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b="1" dirty="0">
                <a:solidFill>
                  <a:prstClr val="black"/>
                </a:solidFill>
                <a:latin typeface="Calibri" panose="020F0502020204030204"/>
              </a:rPr>
              <a:t>Oligodendrocytes</a:t>
            </a:r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: Provide myelin insulation to neurons in the CNS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37CDAD-B935-405C-AEBE-A8A0C0A27C20}"/>
              </a:ext>
            </a:extLst>
          </p:cNvPr>
          <p:cNvSpPr txBox="1"/>
          <p:nvPr/>
        </p:nvSpPr>
        <p:spPr>
          <a:xfrm>
            <a:off x="3739708" y="4949156"/>
            <a:ext cx="3327881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b="1" dirty="0">
                <a:solidFill>
                  <a:prstClr val="black"/>
                </a:solidFill>
                <a:latin typeface="Calibri" panose="020F0502020204030204"/>
              </a:rPr>
              <a:t>Satellite cells</a:t>
            </a:r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: Support and anchor neurons in the Peripheral Nervous System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4ACA2D-CD98-4F56-AD26-92FECD79803E}"/>
              </a:ext>
            </a:extLst>
          </p:cNvPr>
          <p:cNvSpPr txBox="1"/>
          <p:nvPr/>
        </p:nvSpPr>
        <p:spPr>
          <a:xfrm>
            <a:off x="3751987" y="5874512"/>
            <a:ext cx="332788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33"/>
            <a:r>
              <a:rPr lang="en-US" sz="1588" b="1" dirty="0">
                <a:solidFill>
                  <a:prstClr val="black"/>
                </a:solidFill>
                <a:latin typeface="Calibri" panose="020F0502020204030204"/>
              </a:rPr>
              <a:t>Schwann cells</a:t>
            </a:r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: Provide myelin insulation to neurons in the PNS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FAAF6-E8A4-442A-9A7E-CAB606B7279D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6329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65000"/>
                    <a:alpha val="0"/>
                  </a:prstClr>
                </a:solidFill>
              </a:rPr>
              <a:t>Gnature with Gnat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38A9B-93BE-48D8-B70D-A95A6EB5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8" y="55417"/>
            <a:ext cx="6161116" cy="61611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6" y="967740"/>
            <a:ext cx="5562600" cy="4922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For more information about neurons &amp; neuroglia, click on this </a:t>
            </a:r>
            <a:r>
              <a:rPr lang="en-US" sz="5400" dirty="0">
                <a:solidFill>
                  <a:schemeClr val="bg1"/>
                </a:solidFill>
                <a:hlinkClick r:id="rId3"/>
              </a:rPr>
              <a:t>video link</a:t>
            </a:r>
            <a:r>
              <a:rPr lang="en-US" sz="5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F6BC6-BB64-4EA8-BE65-D98791C0CCF6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106165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B402E-6448-4533-BBB0-D4F850A8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211974"/>
            <a:ext cx="5486400" cy="5243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nervous system is divided into</a:t>
            </a:r>
          </a:p>
          <a:p>
            <a:pPr lvl="1"/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Central nervous system </a:t>
            </a:r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(CNS), which consists of the brain and spinal cord</a:t>
            </a:r>
          </a:p>
          <a:p>
            <a:pPr lvl="1"/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Peripheral nervous system </a:t>
            </a:r>
            <a:r>
              <a:rPr lang="en-US" sz="24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(PNS), which consists of the other nerves</a:t>
            </a:r>
          </a:p>
          <a:p>
            <a:pPr lvl="2"/>
            <a:r>
              <a:rPr lang="en-US" sz="2400" u="sng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Cranial nerves- 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originate in the brain</a:t>
            </a:r>
          </a:p>
          <a:p>
            <a:pPr lvl="2"/>
            <a:r>
              <a:rPr lang="en-US" sz="2400" u="sng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Spinal nerves- 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originate in the spinal cord</a:t>
            </a:r>
          </a:p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peripheral nervous system is then further divided.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F0B09B-A9E2-43BE-8D37-7E5A061F8A09}"/>
              </a:ext>
            </a:extLst>
          </p:cNvPr>
          <p:cNvSpPr/>
          <p:nvPr/>
        </p:nvSpPr>
        <p:spPr>
          <a:xfrm>
            <a:off x="0" y="76200"/>
            <a:ext cx="8458200" cy="9376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91000">
                <a:schemeClr val="accent1">
                  <a:lumMod val="7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C000B5-AD67-4E6B-9519-A381DD3D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72" y="274320"/>
            <a:ext cx="8669328" cy="51816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KG Second Chances Solid" panose="02000000000000000000" pitchFamily="2" charset="0"/>
              </a:rPr>
              <a:t>Organization of the Nervous System</a:t>
            </a:r>
          </a:p>
        </p:txBody>
      </p:sp>
      <p:pic>
        <p:nvPicPr>
          <p:cNvPr id="15" name="Picture 6" descr="Nervous system diagram.png">
            <a:extLst>
              <a:ext uri="{FF2B5EF4-FFF2-40B4-BE49-F238E27FC236}">
                <a16:creationId xmlns:a16="http://schemas.microsoft.com/office/drawing/2014/main" id="{F8832DF7-132F-492D-9480-824463FF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2" y="1211974"/>
            <a:ext cx="3086854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F0AA5-0F31-4377-85B2-584AA6E6D5BD}"/>
              </a:ext>
            </a:extLst>
          </p:cNvPr>
          <p:cNvSpPr txBox="1"/>
          <p:nvPr/>
        </p:nvSpPr>
        <p:spPr>
          <a:xfrm>
            <a:off x="6858000" y="650963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alpha val="0"/>
                  </a:schemeClr>
                </a:solidFill>
              </a:rPr>
              <a:t>© Gnature with Gnat 2018</a:t>
            </a:r>
          </a:p>
        </p:txBody>
      </p:sp>
    </p:spTree>
    <p:extLst>
      <p:ext uri="{BB962C8B-B14F-4D97-AF65-F5344CB8AC3E}">
        <p14:creationId xmlns:p14="http://schemas.microsoft.com/office/powerpoint/2010/main" val="38331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2979</Words>
  <Application>Microsoft Macintosh PowerPoint</Application>
  <PresentationFormat>On-screen Show (4:3)</PresentationFormat>
  <Paragraphs>386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Malgun Gothic</vt:lpstr>
      <vt:lpstr>Arial</vt:lpstr>
      <vt:lpstr>Bookman Old Style</vt:lpstr>
      <vt:lpstr>Calibri</vt:lpstr>
      <vt:lpstr>Calibri Light</vt:lpstr>
      <vt:lpstr>Courier New</vt:lpstr>
      <vt:lpstr>DokChampa</vt:lpstr>
      <vt:lpstr>KG Inimitable Original</vt:lpstr>
      <vt:lpstr>KG Second Chances Solid</vt:lpstr>
      <vt:lpstr>Trebuchet MS</vt:lpstr>
      <vt:lpstr>Wingdings 2</vt:lpstr>
      <vt:lpstr>1_Office Theme</vt:lpstr>
      <vt:lpstr>Office Theme</vt:lpstr>
      <vt:lpstr>Nervous system For Notes</vt:lpstr>
      <vt:lpstr>PowerPoint Presentation</vt:lpstr>
      <vt:lpstr>PowerPoint Presentation</vt:lpstr>
      <vt:lpstr>PowerPoint Presentation</vt:lpstr>
      <vt:lpstr>Structure of a neuron</vt:lpstr>
      <vt:lpstr>PowerPoint Presentation</vt:lpstr>
      <vt:lpstr>PowerPoint Presentation</vt:lpstr>
      <vt:lpstr>PowerPoint Presentation</vt:lpstr>
      <vt:lpstr>Organization of the 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Brain: pons</vt:lpstr>
      <vt:lpstr>Brain: Medulla oblongata</vt:lpstr>
      <vt:lpstr>Brain: cerebellum</vt:lpstr>
      <vt:lpstr>PowerPoint Presentation</vt:lpstr>
      <vt:lpstr>PowerPoint Presentation</vt:lpstr>
      <vt:lpstr>PowerPoint Presentation</vt:lpstr>
      <vt:lpstr>PowerPoint Presentation</vt:lpstr>
      <vt:lpstr>the senses</vt:lpstr>
      <vt:lpstr>PowerPoint Presentation</vt:lpstr>
      <vt:lpstr>PowerPoint Presentation</vt:lpstr>
      <vt:lpstr>PowerPoint Presentation</vt:lpstr>
      <vt:lpstr>The senses: Taste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Morgans</dc:creator>
  <cp:lastModifiedBy>Sapph Espinoza</cp:lastModifiedBy>
  <cp:revision>51</cp:revision>
  <dcterms:created xsi:type="dcterms:W3CDTF">2016-07-27T18:43:27Z</dcterms:created>
  <dcterms:modified xsi:type="dcterms:W3CDTF">2018-11-27T05:14:09Z</dcterms:modified>
</cp:coreProperties>
</file>