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handoutMasterIdLst>
    <p:handoutMasterId r:id="rId8"/>
  </p:handoutMasterIdLst>
  <p:sldIdLst>
    <p:sldId id="256" r:id="rId2"/>
    <p:sldId id="257" r:id="rId3"/>
    <p:sldId id="293" r:id="rId4"/>
    <p:sldId id="282" r:id="rId5"/>
    <p:sldId id="271" r:id="rId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6A8F2"/>
    <a:srgbClr val="DB6457"/>
    <a:srgbClr val="B6351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51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812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97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297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F703BD6D-D03B-4D34-B2A2-9EED52815E7A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91686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174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pitchFamily="18" charset="0"/>
              </a:defRPr>
            </a:lvl1pPr>
          </a:lstStyle>
          <a:p>
            <a:endParaRPr 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pitchFamily="18" charset="0"/>
              </a:defRPr>
            </a:lvl1pPr>
          </a:lstStyle>
          <a:p>
            <a:fld id="{8CB7A94C-0BE1-424F-9725-2A0C0E00B872}" type="slidenum">
              <a:rPr lang="en-US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585919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D86ED7A6-A286-474C-9327-1FE85B4A697A}" type="slidenum">
              <a:rPr lang="en-US"/>
              <a:pPr/>
              <a:t>1</a:t>
            </a:fld>
            <a:endParaRPr lang="en-US"/>
          </a:p>
        </p:txBody>
      </p:sp>
      <p:sp>
        <p:nvSpPr>
          <p:cNvPr id="3277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A8FB68-8FF3-4D63-AD8B-DB4BEFF005B6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71F9526-6979-4A01-9E5D-27A3D02011CE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8CD47C0-6428-495F-9B12-5DFCFBA6AD65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E132FD-5879-4335-B62F-ED12843E336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E6BA600-AD25-4808-813B-3C43CA99B61D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7D39B61-7FFC-4AD0-9535-5E3013C76981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32F5684-1411-4648-9749-864564115F1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8D6E2281-7FC6-4654-9003-3F6D20791700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F89E94-129A-40C9-83E3-85670D15DF34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A29A2A7-EC82-46E6-979C-3D20A8E900E2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6AE78BC-8F09-4632-95CE-8F2E0BBAA288}" type="slidenum">
              <a:rPr lang="en-US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50000">
              <a:srgbClr val="96A8F2"/>
            </a:gs>
            <a:gs pos="100000">
              <a:schemeClr val="accent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CA597958-F856-42C0-A976-31DBD5F66B97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/>
              <a:t>The Hip Joint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800" dirty="0" smtClean="0"/>
              <a:t>E.Q. </a:t>
            </a:r>
            <a:r>
              <a:rPr lang="en-US" sz="2800" dirty="0"/>
              <a:t>What is the structure of the hip joint?</a:t>
            </a:r>
            <a:r>
              <a:rPr lang="en-US" sz="2800" dirty="0"/>
              <a:t> </a:t>
            </a:r>
            <a:r>
              <a:rPr lang="en-US" sz="2800" dirty="0" smtClean="0"/>
              <a:t> </a:t>
            </a:r>
            <a:endParaRPr lang="en-US" sz="28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Bones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3886200" cy="4830763"/>
          </a:xfrm>
        </p:spPr>
        <p:txBody>
          <a:bodyPr/>
          <a:lstStyle/>
          <a:p>
            <a:r>
              <a:rPr lang="en-US" dirty="0"/>
              <a:t>Ilium</a:t>
            </a:r>
          </a:p>
          <a:p>
            <a:r>
              <a:rPr lang="en-US" dirty="0"/>
              <a:t>Ischium</a:t>
            </a:r>
          </a:p>
          <a:p>
            <a:r>
              <a:rPr lang="en-US" dirty="0"/>
              <a:t>Pubis</a:t>
            </a:r>
          </a:p>
          <a:p>
            <a:r>
              <a:rPr lang="en-US" dirty="0" smtClean="0"/>
              <a:t>Femur</a:t>
            </a:r>
          </a:p>
          <a:p>
            <a:r>
              <a:rPr lang="en-US" dirty="0" smtClean="0"/>
              <a:t>(Sacrum)</a:t>
            </a:r>
            <a:endParaRPr lang="en-US" dirty="0"/>
          </a:p>
        </p:txBody>
      </p:sp>
      <p:pic>
        <p:nvPicPr>
          <p:cNvPr id="3077" name="Picture 5" descr="bonyacetabulum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1143000"/>
            <a:ext cx="3559175" cy="5191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3 Joints of the Pelvic Girdle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Pubic Symphysis</a:t>
            </a:r>
          </a:p>
          <a:p>
            <a:r>
              <a:rPr lang="en-US" dirty="0" smtClean="0"/>
              <a:t>Sacroiliac (SI)</a:t>
            </a:r>
          </a:p>
          <a:p>
            <a:r>
              <a:rPr lang="en-US" dirty="0" smtClean="0"/>
              <a:t>Acetabulum / Head of the Femur (Hip)</a:t>
            </a:r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455179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The Hip Joint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The hip joint is formed by the articulation of the head of the femur into the acetabulum of the hip.  </a:t>
            </a:r>
          </a:p>
          <a:p>
            <a:r>
              <a:rPr lang="en-US" dirty="0"/>
              <a:t>ball-and-socket joint.</a:t>
            </a:r>
          </a:p>
          <a:p>
            <a:r>
              <a:rPr lang="en-US" dirty="0"/>
              <a:t>Synovial joint  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Note: The </a:t>
            </a:r>
            <a:r>
              <a:rPr lang="en-US" u="sng" dirty="0"/>
              <a:t>acetabulum</a:t>
            </a:r>
            <a:r>
              <a:rPr lang="en-US" dirty="0"/>
              <a:t> is formed by the pubis, ischium and ilium bones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Movements</a:t>
            </a:r>
          </a:p>
        </p:txBody>
      </p:sp>
      <p:sp>
        <p:nvSpPr>
          <p:cNvPr id="17413" name="Text Box 5"/>
          <p:cNvSpPr txBox="1">
            <a:spLocks noChangeArrowheads="1"/>
          </p:cNvSpPr>
          <p:nvPr/>
        </p:nvSpPr>
        <p:spPr bwMode="auto">
          <a:xfrm>
            <a:off x="914400" y="1371600"/>
            <a:ext cx="7467600" cy="5435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r>
              <a:rPr lang="en-US" sz="2400"/>
              <a:t>The hip joint is the most mobile joint in the lower limb. It is capable of </a:t>
            </a:r>
            <a:r>
              <a:rPr lang="en-US" sz="2400" u="sng"/>
              <a:t>flexion</a:t>
            </a:r>
            <a:r>
              <a:rPr lang="en-US" sz="2400"/>
              <a:t> and </a:t>
            </a:r>
            <a:r>
              <a:rPr lang="en-US" sz="2400" u="sng"/>
              <a:t>extension</a:t>
            </a:r>
            <a:r>
              <a:rPr lang="en-US" sz="2400"/>
              <a:t>, </a:t>
            </a:r>
            <a:r>
              <a:rPr lang="en-US" sz="2400" u="sng"/>
              <a:t>abduction</a:t>
            </a:r>
            <a:r>
              <a:rPr lang="en-US" sz="2400"/>
              <a:t> and </a:t>
            </a:r>
            <a:r>
              <a:rPr lang="en-US" sz="2400" u="sng"/>
              <a:t>adduction</a:t>
            </a:r>
            <a:r>
              <a:rPr lang="en-US" sz="2400"/>
              <a:t>, </a:t>
            </a:r>
            <a:r>
              <a:rPr lang="en-US" sz="2400" u="sng"/>
              <a:t>medial</a:t>
            </a:r>
            <a:r>
              <a:rPr lang="en-US" sz="2400"/>
              <a:t> and </a:t>
            </a:r>
            <a:r>
              <a:rPr lang="en-US" sz="2400" u="sng"/>
              <a:t>lateral rotation</a:t>
            </a:r>
            <a:r>
              <a:rPr lang="en-US" sz="2400"/>
              <a:t> and all of these in a circular motion- </a:t>
            </a:r>
            <a:r>
              <a:rPr lang="en-US" sz="2400" u="sng"/>
              <a:t>circumduction</a:t>
            </a:r>
          </a:p>
          <a:p>
            <a:endParaRPr lang="en-US" sz="2400" u="sng"/>
          </a:p>
          <a:p>
            <a:endParaRPr lang="en-US" sz="2400" u="sng"/>
          </a:p>
          <a:p>
            <a:endParaRPr lang="en-US" sz="2400" u="sng"/>
          </a:p>
          <a:p>
            <a:endParaRPr lang="en-US" sz="2400" u="sng"/>
          </a:p>
          <a:p>
            <a:endParaRPr lang="en-US" sz="2400" u="sng"/>
          </a:p>
          <a:p>
            <a:endParaRPr lang="en-US" sz="2400" u="sng"/>
          </a:p>
          <a:p>
            <a:endParaRPr lang="en-US" sz="2400" u="sng"/>
          </a:p>
          <a:p>
            <a:endParaRPr lang="en-US" sz="2400" u="sng"/>
          </a:p>
          <a:p>
            <a:r>
              <a:rPr lang="en-US" u="sng"/>
              <a:t>second largest range of movement (second only to the shoulder) supports the weight of the body, arms and head. </a:t>
            </a:r>
          </a:p>
          <a:p>
            <a:pPr>
              <a:spcBef>
                <a:spcPct val="50000"/>
              </a:spcBef>
            </a:pPr>
            <a:endParaRPr lang="en-US"/>
          </a:p>
        </p:txBody>
      </p:sp>
      <p:pic>
        <p:nvPicPr>
          <p:cNvPr id="17416" name="Picture 8" descr="hip medially and laterally rotated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00600" y="3200400"/>
            <a:ext cx="3305175" cy="2571750"/>
          </a:xfrm>
          <a:prstGeom prst="rect">
            <a:avLst/>
          </a:prstGeom>
          <a:noFill/>
        </p:spPr>
      </p:pic>
      <p:pic>
        <p:nvPicPr>
          <p:cNvPr id="17415" name="Picture 7" descr="hip in flexion/extension and adduction/abduction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276600"/>
            <a:ext cx="3962400" cy="247808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876</TotalTime>
  <Words>154</Words>
  <Application>Microsoft Macintosh PowerPoint</Application>
  <PresentationFormat>On-screen Show (4:3)</PresentationFormat>
  <Paragraphs>30</Paragraphs>
  <Slides>5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Default Design</vt:lpstr>
      <vt:lpstr>The Hip Joint</vt:lpstr>
      <vt:lpstr>Bones</vt:lpstr>
      <vt:lpstr>3 Joints of the Pelvic Girdle</vt:lpstr>
      <vt:lpstr>The Hip Joint</vt:lpstr>
      <vt:lpstr>Movements</vt:lpstr>
    </vt:vector>
  </TitlesOfParts>
  <Company>Maryville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The Hip Joint</dc:title>
  <dc:creator>stulab</dc:creator>
  <cp:lastModifiedBy>Michelle Espinoza</cp:lastModifiedBy>
  <cp:revision>27</cp:revision>
  <dcterms:created xsi:type="dcterms:W3CDTF">2007-01-22T18:57:31Z</dcterms:created>
  <dcterms:modified xsi:type="dcterms:W3CDTF">2014-02-10T13:14:57Z</dcterms:modified>
</cp:coreProperties>
</file>