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93" r:id="rId4"/>
    <p:sldId id="282" r:id="rId5"/>
    <p:sldId id="27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8F2"/>
    <a:srgbClr val="DB6457"/>
    <a:srgbClr val="B635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703BD6D-D03B-4D34-B2A2-9EED52815E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6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CB7A94C-0BE1-424F-9725-2A0C0E00B8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59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ED7A6-A286-474C-9327-1FE85B4A697A}" type="slidenum">
              <a:rPr lang="en-US"/>
              <a:pPr/>
              <a:t>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8FB68-8FF3-4D63-AD8B-DB4BEFF00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F9526-6979-4A01-9E5D-27A3D0201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D47C0-6428-495F-9B12-5DFCFBA6A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132FD-5879-4335-B62F-ED12843E3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BA600-AD25-4808-813B-3C43CA99B6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39B61-7FFC-4AD0-9535-5E3013C76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F5684-1411-4648-9749-864564115F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E2281-7FC6-4654-9003-3F6D20791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89E94-129A-40C9-83E3-85670D15D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9A2A7-EC82-46E6-979C-3D20A8E900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E78BC-8F09-4632-95CE-8F2E0BBAA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96A8F2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597958-F856-42C0-A976-31DBD5F66B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The Hip Joint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E.Q. </a:t>
            </a:r>
            <a:r>
              <a:rPr lang="en-US" sz="2800" dirty="0"/>
              <a:t>What is the structure of the hip joint?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3886200" cy="4830763"/>
          </a:xfrm>
        </p:spPr>
        <p:txBody>
          <a:bodyPr/>
          <a:lstStyle/>
          <a:p>
            <a:r>
              <a:rPr lang="en-US" dirty="0"/>
              <a:t>Ilium</a:t>
            </a:r>
          </a:p>
          <a:p>
            <a:r>
              <a:rPr lang="en-US" dirty="0"/>
              <a:t>Ischium</a:t>
            </a:r>
          </a:p>
          <a:p>
            <a:r>
              <a:rPr lang="en-US" dirty="0"/>
              <a:t>Pubis</a:t>
            </a:r>
          </a:p>
          <a:p>
            <a:r>
              <a:rPr lang="en-US" dirty="0" smtClean="0"/>
              <a:t>Femur</a:t>
            </a:r>
          </a:p>
          <a:p>
            <a:r>
              <a:rPr lang="en-US" dirty="0" smtClean="0"/>
              <a:t>(Sacrum)</a:t>
            </a:r>
            <a:endParaRPr lang="en-US" dirty="0"/>
          </a:p>
        </p:txBody>
      </p:sp>
      <p:pic>
        <p:nvPicPr>
          <p:cNvPr id="3077" name="Picture 5" descr="bonyacetabul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143000"/>
            <a:ext cx="355917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Joints of the Pelvic Girdle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Pubic Symphysis</a:t>
            </a:r>
          </a:p>
          <a:p>
            <a:r>
              <a:rPr lang="en-US" dirty="0" smtClean="0"/>
              <a:t>Sacroiliac (SI)</a:t>
            </a:r>
          </a:p>
          <a:p>
            <a:r>
              <a:rPr lang="en-US" dirty="0" smtClean="0"/>
              <a:t>Acetabulum / Head of the Femur (Hip)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1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Hip Joint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hip joint is formed by the articulation of the head of the femur into the acetabulum of the hip.  </a:t>
            </a:r>
          </a:p>
          <a:p>
            <a:r>
              <a:rPr lang="en-US" dirty="0"/>
              <a:t>ball-and-socket joint.</a:t>
            </a:r>
          </a:p>
          <a:p>
            <a:r>
              <a:rPr lang="en-US" dirty="0"/>
              <a:t>Synovial joint 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Note: The </a:t>
            </a:r>
            <a:r>
              <a:rPr lang="en-US" u="sng" dirty="0"/>
              <a:t>acetabulum</a:t>
            </a:r>
            <a:r>
              <a:rPr lang="en-US" dirty="0"/>
              <a:t> is formed by the pubis, ischium and ilium bones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Movements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14400" y="1371600"/>
            <a:ext cx="74676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The hip joint is the most mobile joint in the lower limb. It is capable of </a:t>
            </a:r>
            <a:r>
              <a:rPr lang="en-US" sz="2400" u="sng"/>
              <a:t>flexion</a:t>
            </a:r>
            <a:r>
              <a:rPr lang="en-US" sz="2400"/>
              <a:t> and </a:t>
            </a:r>
            <a:r>
              <a:rPr lang="en-US" sz="2400" u="sng"/>
              <a:t>extension</a:t>
            </a:r>
            <a:r>
              <a:rPr lang="en-US" sz="2400"/>
              <a:t>, </a:t>
            </a:r>
            <a:r>
              <a:rPr lang="en-US" sz="2400" u="sng"/>
              <a:t>abduction</a:t>
            </a:r>
            <a:r>
              <a:rPr lang="en-US" sz="2400"/>
              <a:t> and </a:t>
            </a:r>
            <a:r>
              <a:rPr lang="en-US" sz="2400" u="sng"/>
              <a:t>adduction</a:t>
            </a:r>
            <a:r>
              <a:rPr lang="en-US" sz="2400"/>
              <a:t>, </a:t>
            </a:r>
            <a:r>
              <a:rPr lang="en-US" sz="2400" u="sng"/>
              <a:t>medial</a:t>
            </a:r>
            <a:r>
              <a:rPr lang="en-US" sz="2400"/>
              <a:t> and </a:t>
            </a:r>
            <a:r>
              <a:rPr lang="en-US" sz="2400" u="sng"/>
              <a:t>lateral rotation</a:t>
            </a:r>
            <a:r>
              <a:rPr lang="en-US" sz="2400"/>
              <a:t> and all of these in a circular motion- </a:t>
            </a:r>
            <a:r>
              <a:rPr lang="en-US" sz="2400" u="sng"/>
              <a:t>circumduction</a:t>
            </a:r>
          </a:p>
          <a:p>
            <a:endParaRPr lang="en-US" sz="2400" u="sng"/>
          </a:p>
          <a:p>
            <a:endParaRPr lang="en-US" sz="2400" u="sng"/>
          </a:p>
          <a:p>
            <a:endParaRPr lang="en-US" sz="2400" u="sng"/>
          </a:p>
          <a:p>
            <a:endParaRPr lang="en-US" sz="2400" u="sng"/>
          </a:p>
          <a:p>
            <a:endParaRPr lang="en-US" sz="2400" u="sng"/>
          </a:p>
          <a:p>
            <a:endParaRPr lang="en-US" sz="2400" u="sng"/>
          </a:p>
          <a:p>
            <a:endParaRPr lang="en-US" sz="2400" u="sng"/>
          </a:p>
          <a:p>
            <a:endParaRPr lang="en-US" sz="2400" u="sng"/>
          </a:p>
          <a:p>
            <a:r>
              <a:rPr lang="en-US" u="sng"/>
              <a:t>second largest range of movement (second only to the shoulder) supports the weight of the body, arms and head.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7416" name="Picture 8" descr="hip medially and laterally rotat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200400"/>
            <a:ext cx="3305175" cy="2571750"/>
          </a:xfrm>
          <a:prstGeom prst="rect">
            <a:avLst/>
          </a:prstGeom>
          <a:noFill/>
        </p:spPr>
      </p:pic>
      <p:pic>
        <p:nvPicPr>
          <p:cNvPr id="17415" name="Picture 7" descr="hip in flexion/extension and adduction/abduc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76600"/>
            <a:ext cx="3962400" cy="2478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</TotalTime>
  <Words>154</Words>
  <Application>Microsoft Macintosh PowerPoint</Application>
  <PresentationFormat>On-screen Show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The Hip Joint</vt:lpstr>
      <vt:lpstr>Bones</vt:lpstr>
      <vt:lpstr>3 Joints of the Pelvic Girdle</vt:lpstr>
      <vt:lpstr>The Hip Joint</vt:lpstr>
      <vt:lpstr>Movements</vt:lpstr>
    </vt:vector>
  </TitlesOfParts>
  <Company>Maryville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Hip Joint</dc:title>
  <dc:creator>stulab</dc:creator>
  <cp:lastModifiedBy>Michelle Espinoza</cp:lastModifiedBy>
  <cp:revision>27</cp:revision>
  <dcterms:created xsi:type="dcterms:W3CDTF">2007-01-22T18:57:31Z</dcterms:created>
  <dcterms:modified xsi:type="dcterms:W3CDTF">2014-02-10T13:14:57Z</dcterms:modified>
</cp:coreProperties>
</file>