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7" r:id="rId11"/>
    <p:sldId id="264" r:id="rId12"/>
    <p:sldId id="265" r:id="rId13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6" autoAdjust="0"/>
    <p:restoredTop sz="86429" autoAdjust="0"/>
  </p:normalViewPr>
  <p:slideViewPr>
    <p:cSldViewPr>
      <p:cViewPr varScale="1">
        <p:scale>
          <a:sx n="70" d="100"/>
          <a:sy n="70" d="100"/>
        </p:scale>
        <p:origin x="-10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A7950-0043-4A34-8AE9-0E0C4CA396B7}" type="datetimeFigureOut">
              <a:rPr lang="en-US" smtClean="0"/>
              <a:pPr/>
              <a:t>3/24/14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42D16-D9F9-49AC-8EE0-B5EF2E4DC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36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A9843-428C-4309-9993-B70FDE665069}" type="datetimeFigureOut">
              <a:rPr lang="en-US" smtClean="0"/>
              <a:pPr/>
              <a:t>3/24/14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80B49-218F-4B44-A868-E2E350A388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7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0B49-218F-4B44-A868-E2E350A3887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C138-9C0B-4BAE-819C-2B7C574D1E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C9A3-DA42-431D-BD20-DFECF8A70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431-C814-46CA-9B62-231E1FFF1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F692-EF1A-4321-9D35-F6EA6DA31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8B00-DED2-4F35-AD62-9D7D6767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43E5-2B6F-4CEE-B2D0-DEE408B269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E82-7AA9-4600-B6D6-71264D9F2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DCD7-FA25-480A-B7C2-E8FABF4B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19D6-C5E5-4E88-87F7-60D1E5645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52FD-1153-4760-8306-F310D12325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8FE5D92-03E7-478B-BD06-AE90E9EDD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BD631C-B0CA-4D40-AFF0-4014E0E6C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flac.com/" TargetMode="External"/><Relationship Id="rId3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Methods of Payment </a:t>
            </a:r>
            <a:br>
              <a:rPr lang="en-US" sz="4000" dirty="0" smtClean="0"/>
            </a:br>
            <a:r>
              <a:rPr lang="en-US" sz="4000" dirty="0" smtClean="0"/>
              <a:t>for Healthcare</a:t>
            </a:r>
            <a:endParaRPr lang="en-US" sz="40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724400"/>
            <a:ext cx="8077200" cy="1499616"/>
          </a:xfrm>
        </p:spPr>
        <p:txBody>
          <a:bodyPr/>
          <a:lstStyle/>
          <a:p>
            <a:r>
              <a:rPr lang="en-US" sz="2400" dirty="0" smtClean="0"/>
              <a:t>Foundation Standard 3</a:t>
            </a:r>
          </a:p>
          <a:p>
            <a:r>
              <a:rPr lang="en-US" sz="1400" dirty="0" smtClean="0"/>
              <a:t>3.15  Discuss common methods of payment for healthcare.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Diagnostic-Related Groups (DRGs)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effort to control costs for Medicare and Medicaid</a:t>
            </a:r>
          </a:p>
          <a:p>
            <a:r>
              <a:rPr lang="en-US" dirty="0" smtClean="0"/>
              <a:t>Patients with certain diagnoses classified in one payment group</a:t>
            </a:r>
          </a:p>
          <a:p>
            <a:r>
              <a:rPr lang="en-US" dirty="0" smtClean="0"/>
              <a:t>Limit placed on cost of care</a:t>
            </a:r>
          </a:p>
          <a:p>
            <a:r>
              <a:rPr lang="en-US" dirty="0" smtClean="0"/>
              <a:t>Agency only gets the set amount, so makes every effort to stay within the expense limit allowed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Government – Worker’s Compensation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648200"/>
          </a:xfrm>
        </p:spPr>
        <p:txBody>
          <a:bodyPr/>
          <a:lstStyle/>
          <a:p>
            <a:r>
              <a:rPr lang="en-US" dirty="0" smtClean="0"/>
              <a:t>Health insurance plan for workers injured on the job</a:t>
            </a:r>
          </a:p>
          <a:p>
            <a:r>
              <a:rPr lang="en-US" dirty="0" smtClean="0"/>
              <a:t>Administered at the state level</a:t>
            </a:r>
          </a:p>
          <a:p>
            <a:r>
              <a:rPr lang="en-US" dirty="0" smtClean="0"/>
              <a:t>Payments made by employers and the state</a:t>
            </a:r>
          </a:p>
          <a:p>
            <a:r>
              <a:rPr lang="en-US" dirty="0" smtClean="0"/>
              <a:t>Plan also reimburses for wages lost because of on-the-job injury.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- TRICARE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U.S. Government health insurance plan for military personnel.</a:t>
            </a:r>
          </a:p>
          <a:p>
            <a:r>
              <a:rPr lang="en-US" dirty="0" smtClean="0"/>
              <a:t>Provides civilian health care for active duty military members and their families, survivors of military personnel, and veterans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Health insurance plans help pay for the costs of health care.</a:t>
            </a:r>
          </a:p>
          <a:p>
            <a:r>
              <a:rPr lang="en-US" dirty="0" smtClean="0"/>
              <a:t>Reimbursement regardless of who provides care.</a:t>
            </a:r>
          </a:p>
          <a:p>
            <a:r>
              <a:rPr lang="en-US" dirty="0" smtClean="0"/>
              <a:t>15% of gross national product (money spent on goods and services in USA) is on health care.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  What can happen to individuals and families if  	 they do not have health insurance?</a:t>
            </a:r>
          </a:p>
          <a:p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4958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Plans are offered by thousands of different insurance agencies.</a:t>
            </a:r>
          </a:p>
          <a:p>
            <a:r>
              <a:rPr lang="en-US" dirty="0" smtClean="0"/>
              <a:t>For example, Blue Cross Blue Shield.</a:t>
            </a:r>
          </a:p>
          <a:p>
            <a:r>
              <a:rPr lang="en-US" dirty="0" smtClean="0"/>
              <a:t>Insurance terms:</a:t>
            </a:r>
          </a:p>
          <a:p>
            <a:pPr lvl="1"/>
            <a:r>
              <a:rPr lang="en-US" dirty="0" smtClean="0"/>
              <a:t>Premium – the cost you pay each month for the insurance policy.</a:t>
            </a:r>
          </a:p>
          <a:p>
            <a:pPr lvl="1"/>
            <a:r>
              <a:rPr lang="en-US" dirty="0" smtClean="0"/>
              <a:t>Deductible – the amount the patient pays for a medical service before the insurance company pays</a:t>
            </a:r>
          </a:p>
          <a:p>
            <a:pPr lvl="1"/>
            <a:r>
              <a:rPr lang="en-US" dirty="0" smtClean="0"/>
              <a:t>Co-insurance – percent of expense shared by the patient</a:t>
            </a:r>
          </a:p>
          <a:p>
            <a:pPr lvl="1"/>
            <a:r>
              <a:rPr lang="en-US" dirty="0" smtClean="0"/>
              <a:t>Co-payment – specific amount a patient pays for a particular service</a:t>
            </a:r>
          </a:p>
        </p:txBody>
      </p:sp>
      <p:pic>
        <p:nvPicPr>
          <p:cNvPr id="2050" name="Picture 2" descr="Portal TitleBlueCross BlueShield of Florida"/>
          <p:cNvPicPr>
            <a:picLocks noChangeAspect="1" noChangeArrowheads="1"/>
          </p:cNvPicPr>
          <p:nvPr/>
        </p:nvPicPr>
        <p:blipFill>
          <a:blip r:embed="rId2" cstate="print"/>
          <a:srcRect r="65428" b="18644"/>
          <a:stretch>
            <a:fillRect/>
          </a:stretch>
        </p:blipFill>
        <p:spPr bwMode="auto">
          <a:xfrm>
            <a:off x="6858000" y="2209800"/>
            <a:ext cx="962025" cy="496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Employer-sponsored (Group insurance) = Employer assisted health insurance coverage for employees.  Employer often pays part of premium. </a:t>
            </a:r>
          </a:p>
          <a:p>
            <a:r>
              <a:rPr lang="en-US" dirty="0" smtClean="0"/>
              <a:t>Private insurance = purchased by an individual</a:t>
            </a:r>
          </a:p>
          <a:p>
            <a:r>
              <a:rPr lang="en-US" dirty="0" smtClean="0"/>
              <a:t>Sometimes called a 3</a:t>
            </a:r>
            <a:r>
              <a:rPr lang="en-US" baseline="30000" dirty="0" smtClean="0"/>
              <a:t>rd</a:t>
            </a:r>
            <a:r>
              <a:rPr lang="en-US" dirty="0" smtClean="0"/>
              <a:t> party payer  </a:t>
            </a:r>
          </a:p>
          <a:p>
            <a:endParaRPr lang="en-US" dirty="0" smtClean="0"/>
          </a:p>
          <a:p>
            <a:r>
              <a:rPr lang="en-US" dirty="0" smtClean="0"/>
              <a:t>What is supplemental insurance?  Have you ever seen TV commercials advertising         supplemental insurance companies?</a:t>
            </a:r>
          </a:p>
        </p:txBody>
      </p:sp>
      <p:pic>
        <p:nvPicPr>
          <p:cNvPr id="17410" name="Picture 2" descr="Aflac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25263"/>
          <a:stretch>
            <a:fillRect/>
          </a:stretch>
        </p:blipFill>
        <p:spPr bwMode="auto">
          <a:xfrm>
            <a:off x="6705600" y="5181600"/>
            <a:ext cx="1752600" cy="7151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effort to provide quality care at the lowest possible cost.</a:t>
            </a:r>
          </a:p>
          <a:p>
            <a:r>
              <a:rPr lang="en-US" dirty="0" smtClean="0"/>
              <a:t>A second opinion or pre-approval is often required for special care.</a:t>
            </a:r>
          </a:p>
          <a:p>
            <a:r>
              <a:rPr lang="en-US" dirty="0" smtClean="0"/>
              <a:t>Focus is on preventive measures.</a:t>
            </a:r>
          </a:p>
          <a:p>
            <a:r>
              <a:rPr lang="en-US" dirty="0" smtClean="0"/>
              <a:t>Network of providers (doctors, therapists, hospitals, etc.) provide care at the most reasonable cost.</a:t>
            </a:r>
          </a:p>
          <a:p>
            <a:r>
              <a:rPr lang="en-US" dirty="0" smtClean="0"/>
              <a:t>HMOs and PPOs are the main providers of managed care.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Health Maintenance Organization (HMO)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419600"/>
          </a:xfrm>
        </p:spPr>
        <p:txBody>
          <a:bodyPr/>
          <a:lstStyle/>
          <a:p>
            <a:r>
              <a:rPr lang="en-US" dirty="0" smtClean="0"/>
              <a:t>Monthly fee (premium) paid for membership</a:t>
            </a:r>
          </a:p>
          <a:p>
            <a:r>
              <a:rPr lang="en-US" dirty="0" smtClean="0"/>
              <a:t>Fee stays the same regardless of amount of health care used</a:t>
            </a:r>
          </a:p>
          <a:p>
            <a:r>
              <a:rPr lang="en-US" dirty="0" smtClean="0"/>
              <a:t>Premium paid by employer or individual</a:t>
            </a:r>
          </a:p>
          <a:p>
            <a:r>
              <a:rPr lang="en-US" dirty="0" smtClean="0"/>
              <a:t>Focus on preventive health care</a:t>
            </a:r>
          </a:p>
          <a:p>
            <a:r>
              <a:rPr lang="en-US" dirty="0" smtClean="0"/>
              <a:t>Participants required to use ONLY HMO-affiliated healthcare providers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Preferred Provider Organization (PPO)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495800"/>
          </a:xfrm>
        </p:spPr>
        <p:txBody>
          <a:bodyPr/>
          <a:lstStyle/>
          <a:p>
            <a:r>
              <a:rPr lang="en-US" dirty="0" smtClean="0"/>
              <a:t>Monthly fee (premium) paid for membership</a:t>
            </a:r>
          </a:p>
          <a:p>
            <a:r>
              <a:rPr lang="en-US" dirty="0" smtClean="0"/>
              <a:t>PPO contracts with health providers and agencies to provide health care at reduced rates.</a:t>
            </a:r>
          </a:p>
          <a:p>
            <a:r>
              <a:rPr lang="en-US" dirty="0" smtClean="0"/>
              <a:t>PPOs usually require a deductible and co-payment</a:t>
            </a:r>
          </a:p>
          <a:p>
            <a:r>
              <a:rPr lang="en-US" dirty="0" smtClean="0"/>
              <a:t>If non-affiliated provider used, the PPO may require co-payments of 40 – 60%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- Medicare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Provides health care for:  </a:t>
            </a:r>
          </a:p>
          <a:p>
            <a:pPr lvl="1"/>
            <a:r>
              <a:rPr lang="en-US" dirty="0" smtClean="0"/>
              <a:t>Individuals over the age of 65</a:t>
            </a:r>
          </a:p>
          <a:p>
            <a:pPr lvl="1"/>
            <a:r>
              <a:rPr lang="en-US" dirty="0" smtClean="0"/>
              <a:t>Person with disability for two or more years</a:t>
            </a:r>
          </a:p>
          <a:p>
            <a:r>
              <a:rPr lang="en-US" dirty="0" smtClean="0"/>
              <a:t>Three types of coverage:</a:t>
            </a:r>
          </a:p>
          <a:p>
            <a:pPr lvl="1"/>
            <a:r>
              <a:rPr lang="en-US" dirty="0" smtClean="0"/>
              <a:t>Type A for hospital insurance</a:t>
            </a:r>
          </a:p>
          <a:p>
            <a:pPr lvl="1"/>
            <a:r>
              <a:rPr lang="en-US" dirty="0" smtClean="0"/>
              <a:t>Type B for medical insurance</a:t>
            </a:r>
          </a:p>
          <a:p>
            <a:pPr lvl="1"/>
            <a:r>
              <a:rPr lang="en-US" dirty="0" smtClean="0"/>
              <a:t>Type D for pharmaceutical expenses</a:t>
            </a:r>
          </a:p>
          <a:p>
            <a:r>
              <a:rPr lang="en-US" dirty="0" smtClean="0"/>
              <a:t>Individuals pay a premium and deductible for Type B coverage</a:t>
            </a:r>
          </a:p>
          <a:p>
            <a:r>
              <a:rPr lang="en-US" dirty="0" smtClean="0"/>
              <a:t>Medicare only pays 80% of services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- Medicaid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Jointly funded by federal and state government, but operated by individual states</a:t>
            </a:r>
          </a:p>
          <a:p>
            <a:r>
              <a:rPr lang="en-US" dirty="0" smtClean="0"/>
              <a:t>States establish eligibility standards, payment rates, etc.</a:t>
            </a:r>
          </a:p>
          <a:p>
            <a:r>
              <a:rPr lang="en-US" dirty="0" smtClean="0"/>
              <a:t>Usually pays healthcare for:</a:t>
            </a:r>
          </a:p>
          <a:p>
            <a:pPr lvl="1"/>
            <a:r>
              <a:rPr lang="en-US" dirty="0" smtClean="0"/>
              <a:t>Individuals with low incomes</a:t>
            </a:r>
          </a:p>
          <a:p>
            <a:pPr lvl="1"/>
            <a:r>
              <a:rPr lang="en-US" dirty="0" smtClean="0"/>
              <a:t>Children who qualify for public assistance</a:t>
            </a:r>
          </a:p>
          <a:p>
            <a:pPr lvl="1"/>
            <a:r>
              <a:rPr lang="en-US" dirty="0" smtClean="0"/>
              <a:t>Individuals who are physically disabled or blind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293</TotalTime>
  <Words>598</Words>
  <Application>Microsoft Macintosh PowerPoint</Application>
  <PresentationFormat>On-screen Show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Methods of Payment  for Healthcare</vt:lpstr>
      <vt:lpstr>Health Insurance Plans</vt:lpstr>
      <vt:lpstr>Health Insurance Plans</vt:lpstr>
      <vt:lpstr>Health Insurance Plans</vt:lpstr>
      <vt:lpstr>Managed Care</vt:lpstr>
      <vt:lpstr>Health Maintenance Organization (HMO)</vt:lpstr>
      <vt:lpstr>Preferred Provider Organization (PPO)</vt:lpstr>
      <vt:lpstr>Government - Medicare</vt:lpstr>
      <vt:lpstr>Government - Medicaid</vt:lpstr>
      <vt:lpstr>Diagnostic-Related Groups (DRGs)</vt:lpstr>
      <vt:lpstr>Government – Worker’s Compensation</vt:lpstr>
      <vt:lpstr>Government - TRICARE</vt:lpstr>
    </vt:vector>
  </TitlesOfParts>
  <Company>DesignEndeavors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Delivery System</dc:title>
  <dc:creator>Kim Smith</dc:creator>
  <cp:lastModifiedBy>Michelle Espinoza</cp:lastModifiedBy>
  <cp:revision>26</cp:revision>
  <dcterms:created xsi:type="dcterms:W3CDTF">2008-09-13T16:02:52Z</dcterms:created>
  <dcterms:modified xsi:type="dcterms:W3CDTF">2014-03-24T12:27:39Z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TC102862131033</vt:lpwstr>
  </property>
</Properties>
</file>