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4" r:id="rId4"/>
    <p:sldId id="259" r:id="rId5"/>
    <p:sldId id="257" r:id="rId6"/>
    <p:sldId id="262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288" y="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2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6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7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5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7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9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7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9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D769D-8B43-AA43-98A4-5A650BD2074A}" type="datetimeFigureOut">
              <a:rPr lang="en-US" smtClean="0"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8683-8A0E-264D-BAEA-84485EAA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2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Protected Health Information (PHI)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An exchange of information between two individuals in a confidential relationship. (Examples: Lawyer-client, Doctor-patient)</a:t>
            </a:r>
            <a:endParaRPr lang="en-US" dirty="0" smtClean="0"/>
          </a:p>
          <a:p>
            <a:r>
              <a:rPr lang="en-US" dirty="0" smtClean="0"/>
              <a:t>A privileged communication is a private statement that must be kept in confidence by the recipient for the benefit of the communicator.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7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 Protected Health Information</a:t>
            </a:r>
          </a:p>
          <a:p>
            <a:r>
              <a:rPr lang="en-US" dirty="0" smtClean="0"/>
              <a:t>Fall under regulations of HIPAA</a:t>
            </a:r>
          </a:p>
          <a:p>
            <a:r>
              <a:rPr lang="en-US" dirty="0"/>
              <a:t>Deliberate alteration of a medical record is illegal and </a:t>
            </a:r>
            <a:r>
              <a:rPr lang="en-US" dirty="0" smtClean="0"/>
              <a:t>unethical.</a:t>
            </a:r>
          </a:p>
          <a:p>
            <a:r>
              <a:rPr lang="en-US" dirty="0" smtClean="0"/>
              <a:t>Errors can be corrected by a health professional, if it is done correctly</a:t>
            </a:r>
          </a:p>
          <a:p>
            <a:r>
              <a:rPr lang="en-US" dirty="0" smtClean="0"/>
              <a:t>Patients may request copies of medical records and request corrections to entries.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4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HIPAA</a:t>
            </a:r>
            <a:r>
              <a:rPr lang="en-US" dirty="0" smtClean="0">
                <a:effectLst/>
              </a:rPr>
              <a:t> </a:t>
            </a:r>
            <a:r>
              <a:rPr lang="en-US" u="sng" dirty="0"/>
              <a:t>H</a:t>
            </a:r>
            <a:r>
              <a:rPr lang="en-US" dirty="0"/>
              <a:t>ealth </a:t>
            </a:r>
            <a:r>
              <a:rPr lang="en-US" u="sng" dirty="0"/>
              <a:t>I</a:t>
            </a:r>
            <a:r>
              <a:rPr lang="en-US" dirty="0"/>
              <a:t>nsurance </a:t>
            </a:r>
            <a:r>
              <a:rPr lang="en-US" u="sng" dirty="0"/>
              <a:t>P</a:t>
            </a:r>
            <a:r>
              <a:rPr lang="en-US" dirty="0"/>
              <a:t>ortability and </a:t>
            </a:r>
            <a:r>
              <a:rPr lang="en-US" u="sng" dirty="0"/>
              <a:t>A</a:t>
            </a:r>
            <a:r>
              <a:rPr lang="en-US" dirty="0"/>
              <a:t>ccountability </a:t>
            </a:r>
            <a:r>
              <a:rPr lang="en-US" u="sng" dirty="0"/>
              <a:t>A</a:t>
            </a:r>
            <a:r>
              <a:rPr lang="en-US" dirty="0"/>
              <a:t>ct</a:t>
            </a:r>
          </a:p>
          <a:p>
            <a:pPr lvl="0"/>
            <a:r>
              <a:rPr lang="en-US" dirty="0"/>
              <a:t>Federal protection for privacy of health information in all states.</a:t>
            </a:r>
          </a:p>
          <a:p>
            <a:pPr lvl="0"/>
            <a:r>
              <a:rPr lang="en-US" dirty="0" smtClean="0"/>
              <a:t>Requires healthcare workers, insurance companies, and other professionals, to keep Protected Health Information (PHI) confidential.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5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</a:rPr>
              <a:t>Examples of</a:t>
            </a:r>
            <a:r>
              <a:rPr lang="en-US" dirty="0" smtClean="0">
                <a:solidFill>
                  <a:schemeClr val="accent1"/>
                </a:solidFill>
                <a:latin typeface="Arial" charset="0"/>
              </a:rPr>
              <a:t> Protected Health Information - </a:t>
            </a:r>
            <a:r>
              <a:rPr lang="en-US" b="1" dirty="0" smtClean="0">
                <a:latin typeface="Arial" charset="0"/>
              </a:rPr>
              <a:t>PHI</a:t>
            </a:r>
            <a:endParaRPr lang="en-US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04800" y="1600200"/>
            <a:ext cx="3886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Name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cs typeface="Times New Roman" charset="0"/>
              </a:rPr>
              <a:t>Birth </a:t>
            </a: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Date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Fax Number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Account Number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cs typeface="Times New Roman" charset="0"/>
              </a:rPr>
              <a:t>Street </a:t>
            </a: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Address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Admission Date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cs typeface="Times New Roman" charset="0"/>
              </a:rPr>
              <a:t>email address</a:t>
            </a:r>
            <a:endParaRPr lang="en-US" sz="1600" b="1" dirty="0">
              <a:solidFill>
                <a:schemeClr val="accent1"/>
              </a:solidFill>
              <a:cs typeface="Times New Roman" charset="0"/>
            </a:endParaRP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License Plate Number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City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Discharge Date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Social Security Number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4419600" y="1636059"/>
            <a:ext cx="396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cs typeface="Times New Roman" charset="0"/>
              </a:rPr>
              <a:t>Date </a:t>
            </a: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of Death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Medical Record Number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cs typeface="Times New Roman" charset="0"/>
              </a:rPr>
              <a:t>Full </a:t>
            </a: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Face Photographic Images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Zip Code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Telephone Number</a:t>
            </a: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 smtClean="0">
                <a:solidFill>
                  <a:schemeClr val="accent1"/>
                </a:solidFill>
                <a:cs typeface="Times New Roman" charset="0"/>
              </a:rPr>
              <a:t>Finger prints</a:t>
            </a:r>
            <a:endParaRPr lang="en-US" sz="1600" b="1" dirty="0">
              <a:solidFill>
                <a:schemeClr val="accent1"/>
              </a:solidFill>
              <a:cs typeface="Times New Roman" charset="0"/>
            </a:endParaRPr>
          </a:p>
          <a:p>
            <a:pPr marL="342900" indent="-342900">
              <a:spcBef>
                <a:spcPct val="20000"/>
              </a:spcBef>
              <a:buFont typeface="Wingdings" charset="0"/>
              <a:buChar char="§"/>
            </a:pPr>
            <a:r>
              <a:rPr lang="en-US" sz="1600" b="1" dirty="0">
                <a:solidFill>
                  <a:schemeClr val="accent1"/>
                </a:solidFill>
                <a:cs typeface="Times New Roman" charset="0"/>
              </a:rPr>
              <a:t>Any Other Unique Identifying Number, Characteristic, or Code</a:t>
            </a:r>
            <a:endParaRPr lang="en-US" sz="1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3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</a:rPr>
              <a:t>The Privacy Rule</a:t>
            </a:r>
            <a:r>
              <a:rPr lang="en-US" dirty="0" smtClean="0">
                <a:latin typeface="Arial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endParaRPr lang="en-US" sz="15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folHlink"/>
                </a:solidFill>
                <a:latin typeface="Arial" charset="0"/>
              </a:rPr>
              <a:t>Provides patients with certain rights - these rights are commonly referred to as the </a:t>
            </a:r>
            <a:r>
              <a:rPr lang="en-US" sz="2200" b="1" dirty="0" smtClean="0">
                <a:solidFill>
                  <a:srgbClr val="FF0000"/>
                </a:solidFill>
                <a:latin typeface="Arial" charset="0"/>
              </a:rPr>
              <a:t>PATIENT PRIVACY RIGHTS.</a:t>
            </a:r>
          </a:p>
          <a:p>
            <a:pPr lvl="1">
              <a:lnSpc>
                <a:spcPct val="90000"/>
              </a:lnSpc>
              <a:buNone/>
            </a:pPr>
            <a:endParaRPr lang="en-US" sz="1500" dirty="0" smtClean="0">
              <a:solidFill>
                <a:schemeClr val="fol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folHlink"/>
                </a:solidFill>
                <a:latin typeface="Arial" charset="0"/>
              </a:rPr>
              <a:t>These rights are communicated to the patient in the Notice of Privacy Practices.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solidFill>
                <a:schemeClr val="fol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folHlink"/>
                </a:solidFill>
                <a:latin typeface="Arial" charset="0"/>
              </a:rPr>
              <a:t>If a patient wishes to exercise any of these Patient Privacy Rights (which are outlined on the next slide), they must do so in writing.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folHlink"/>
                </a:solidFill>
                <a:latin typeface="Arial" charset="0"/>
              </a:rPr>
              <a:t>Example – A patient has a right to obtain a copy of all medical records – A fee may be charged and it may need to be requested days in advance.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Patient Privacy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882"/>
            <a:ext cx="8229600" cy="482628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500" dirty="0" smtClean="0"/>
          </a:p>
          <a:p>
            <a:pPr lvl="1">
              <a:buSzPct val="50000"/>
              <a:buFont typeface="Wingdings 2" charset="0"/>
              <a:buChar char=""/>
            </a:pPr>
            <a:r>
              <a:rPr lang="en-US" sz="2200" dirty="0" smtClean="0">
                <a:solidFill>
                  <a:schemeClr val="folHlink"/>
                </a:solidFill>
              </a:rPr>
              <a:t>Right to access PHI</a:t>
            </a:r>
          </a:p>
          <a:p>
            <a:pPr lvl="1">
              <a:buSzPct val="50000"/>
              <a:buNone/>
            </a:pPr>
            <a:endParaRPr lang="en-US" sz="900" dirty="0" smtClean="0">
              <a:solidFill>
                <a:schemeClr val="folHlink"/>
              </a:solidFill>
            </a:endParaRPr>
          </a:p>
          <a:p>
            <a:pPr lvl="1">
              <a:buSzPct val="50000"/>
              <a:buFont typeface="Wingdings 2" charset="0"/>
              <a:buChar char=""/>
            </a:pPr>
            <a:r>
              <a:rPr lang="en-US" sz="2200" dirty="0" smtClean="0">
                <a:solidFill>
                  <a:schemeClr val="folHlink"/>
                </a:solidFill>
              </a:rPr>
              <a:t>Right to request an amendment to PHI</a:t>
            </a:r>
          </a:p>
          <a:p>
            <a:pPr lvl="1">
              <a:buSzPct val="50000"/>
              <a:buNone/>
            </a:pPr>
            <a:endParaRPr lang="en-US" sz="900" dirty="0" smtClean="0">
              <a:solidFill>
                <a:schemeClr val="folHlink"/>
              </a:solidFill>
            </a:endParaRPr>
          </a:p>
          <a:p>
            <a:pPr lvl="1">
              <a:buSzPct val="50000"/>
              <a:buFont typeface="Wingdings 2" charset="0"/>
              <a:buChar char=""/>
            </a:pPr>
            <a:r>
              <a:rPr lang="en-US" sz="2200" dirty="0" smtClean="0">
                <a:solidFill>
                  <a:schemeClr val="folHlink"/>
                </a:solidFill>
              </a:rPr>
              <a:t>Right to request restrictions on how PHI is used for treatment, payment, and healthcare operations</a:t>
            </a:r>
          </a:p>
          <a:p>
            <a:pPr lvl="1">
              <a:buSzPct val="50000"/>
              <a:buNone/>
            </a:pPr>
            <a:endParaRPr lang="en-US" sz="900" dirty="0" smtClean="0">
              <a:solidFill>
                <a:schemeClr val="folHlink"/>
              </a:solidFill>
            </a:endParaRPr>
          </a:p>
          <a:p>
            <a:pPr lvl="1">
              <a:buSzPct val="50000"/>
              <a:buFont typeface="Wingdings 2" charset="0"/>
              <a:buChar char=""/>
            </a:pPr>
            <a:r>
              <a:rPr lang="en-US" sz="2200" dirty="0" smtClean="0">
                <a:solidFill>
                  <a:schemeClr val="folHlink"/>
                </a:solidFill>
              </a:rPr>
              <a:t>Right to receive confidential communications</a:t>
            </a:r>
          </a:p>
          <a:p>
            <a:pPr lvl="1">
              <a:buSzPct val="50000"/>
              <a:buNone/>
            </a:pPr>
            <a:endParaRPr lang="en-US" sz="900" dirty="0" smtClean="0">
              <a:solidFill>
                <a:schemeClr val="folHlink"/>
              </a:solidFill>
            </a:endParaRPr>
          </a:p>
          <a:p>
            <a:pPr lvl="1">
              <a:buSzPct val="50000"/>
              <a:buFont typeface="Wingdings 2" charset="0"/>
              <a:buChar char=""/>
            </a:pPr>
            <a:r>
              <a:rPr lang="en-US" sz="2200" dirty="0" smtClean="0">
                <a:solidFill>
                  <a:schemeClr val="folHlink"/>
                </a:solidFill>
              </a:rPr>
              <a:t>Right to request an accounting of disclosures</a:t>
            </a:r>
          </a:p>
          <a:p>
            <a:pPr lvl="1">
              <a:buSzPct val="50000"/>
              <a:buNone/>
            </a:pPr>
            <a:endParaRPr lang="en-US" sz="900" dirty="0" smtClean="0">
              <a:solidFill>
                <a:schemeClr val="folHlink"/>
              </a:solidFill>
            </a:endParaRPr>
          </a:p>
          <a:p>
            <a:pPr lvl="1">
              <a:buSzPct val="50000"/>
              <a:buFont typeface="Wingdings 2" charset="0"/>
              <a:buChar char=""/>
            </a:pPr>
            <a:r>
              <a:rPr lang="en-US" sz="2200" dirty="0" smtClean="0">
                <a:solidFill>
                  <a:schemeClr val="folHlink"/>
                </a:solidFill>
              </a:rPr>
              <a:t>Right to complain to the Department of Health and Human Services</a:t>
            </a:r>
            <a:r>
              <a:rPr lang="ja-JP" altLang="en-US" sz="2200" dirty="0" smtClean="0">
                <a:solidFill>
                  <a:schemeClr val="folHlink"/>
                </a:solidFill>
              </a:rPr>
              <a:t>’</a:t>
            </a:r>
            <a:r>
              <a:rPr lang="en-US" altLang="ja-JP" sz="2200" dirty="0" smtClean="0">
                <a:solidFill>
                  <a:schemeClr val="folHlink"/>
                </a:solidFill>
              </a:rPr>
              <a:t> Office for Civil Rights</a:t>
            </a:r>
            <a:endParaRPr lang="en-US" sz="2200" dirty="0" smtClean="0">
              <a:solidFill>
                <a:schemeClr val="folHlin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7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</a:rPr>
              <a:t>Examples of 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Privacy Compliance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endParaRPr lang="en-US" sz="11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latin typeface="Arial" charset="0"/>
              </a:rPr>
              <a:t>Keep all PHI locked and secured when you are away from your work area.</a:t>
            </a: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latin typeface="Arial" charset="0"/>
              </a:rPr>
              <a:t>Do not include any patient identifiers in the subject line of an email.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latin typeface="Arial" charset="0"/>
              </a:rPr>
              <a:t>Do not discuss PHI in public or common areas.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latin typeface="Arial" charset="0"/>
              </a:rPr>
              <a:t>Computer passwords should be complex</a:t>
            </a:r>
            <a:endParaRPr lang="en-US" dirty="0" smtClean="0">
              <a:solidFill>
                <a:schemeClr val="folHlin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4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Errors in Medical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Paper records – Draw one line through the error (it should remain readable). Date and initial the correction.</a:t>
            </a:r>
          </a:p>
          <a:p>
            <a:r>
              <a:rPr lang="en-US" dirty="0" smtClean="0"/>
              <a:t>Electronic records - make a new entry with today's date and time, stating your name and that you are correcting an error in a previous entry; give the date and time of the previous entry; and enter the corrected data or explanation.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4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473</Words>
  <Application>Microsoft Macintosh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Protected Health Information (PHI)</vt:lpstr>
      <vt:lpstr>Privileged Communication</vt:lpstr>
      <vt:lpstr>Medical Records</vt:lpstr>
      <vt:lpstr>HIPAA</vt:lpstr>
      <vt:lpstr>Examples of Protected Health Information - PHI</vt:lpstr>
      <vt:lpstr>The Privacy Rule </vt:lpstr>
      <vt:lpstr>The Patient Privacy Rights </vt:lpstr>
      <vt:lpstr>Examples of  Privacy Compliance Rules</vt:lpstr>
      <vt:lpstr>Fixing Errors in Medical Records</vt:lpstr>
    </vt:vector>
  </TitlesOfParts>
  <Company>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Protected Health Information (PHI)</dc:title>
  <dc:creator>Michelle Espinoza</dc:creator>
  <cp:lastModifiedBy>Michelle Espinoza</cp:lastModifiedBy>
  <cp:revision>7</cp:revision>
  <dcterms:created xsi:type="dcterms:W3CDTF">2014-02-20T04:10:40Z</dcterms:created>
  <dcterms:modified xsi:type="dcterms:W3CDTF">2014-02-20T05:32:18Z</dcterms:modified>
</cp:coreProperties>
</file>